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media/image4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335" r:id="rId3"/>
    <p:sldId id="257" r:id="rId4"/>
    <p:sldId id="316" r:id="rId6"/>
    <p:sldId id="469" r:id="rId7"/>
    <p:sldId id="549" r:id="rId8"/>
    <p:sldId id="520" r:id="rId9"/>
    <p:sldId id="303" r:id="rId10"/>
    <p:sldId id="550" r:id="rId11"/>
    <p:sldId id="330" r:id="rId12"/>
    <p:sldId id="315" r:id="rId13"/>
    <p:sldId id="551" r:id="rId14"/>
    <p:sldId id="402" r:id="rId15"/>
    <p:sldId id="552" r:id="rId16"/>
    <p:sldId id="331" r:id="rId17"/>
    <p:sldId id="553" r:id="rId18"/>
    <p:sldId id="567" r:id="rId19"/>
    <p:sldId id="334" r:id="rId20"/>
  </p:sldIdLst>
  <p:sldSz cx="12192000" cy="6858000"/>
  <p:notesSz cx="6858000" cy="9144000"/>
  <p:embeddedFontLst>
    <p:embeddedFont>
      <p:font typeface="思源宋体 CN Heavy" panose="02020900000000000000" pitchFamily="18" charset="-122"/>
      <p:bold r:id="rId24"/>
    </p:embeddedFont>
    <p:embeddedFont>
      <p:font typeface="思源黑体 CN Regular" panose="020B0500000000000000" pitchFamily="34" charset="-122"/>
      <p:regular r:id="rId25"/>
    </p:embeddedFont>
    <p:embeddedFont>
      <p:font typeface="等线" panose="02010600030101010101" charset="-122"/>
      <p:regular r:id="rId26"/>
    </p:embeddedFont>
    <p:embeddedFont>
      <p:font typeface="等线 Light" panose="02010600030101010101" charset="-122"/>
      <p:regular r:id="rId27"/>
    </p:embeddedFont>
  </p:embeddedFontLst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61F"/>
    <a:srgbClr val="FFCC00"/>
    <a:srgbClr val="6BA079"/>
    <a:srgbClr val="F2D28B"/>
    <a:srgbClr val="FBFA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52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5" d="100"/>
        <a:sy n="115" d="100"/>
      </p:scale>
      <p:origin x="0" y="-75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gs" Target="tags/tag9.xml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svg>
</file>

<file path=ppt/media/image5.png>
</file>

<file path=ppt/media/image6.jpe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5F3EC2-C86E-4AE5-ACF9-0F1711386D0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17F209-02D0-40C7-A3E7-C1F057488A3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幻灯片制作：中山大学党委宣传部 陈柏辰</a:t>
            </a:r>
            <a:endParaRPr lang="en-US" altLang="zh-CN" dirty="0"/>
          </a:p>
          <a:p>
            <a:r>
              <a:rPr lang="zh-CN" altLang="en-US" dirty="0"/>
              <a:t>幻灯片内置的所有示例图片、手绘建筑元素版权归中山大学党委宣传部和供稿人所有，不得移作他用。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17F209-02D0-40C7-A3E7-C1F057488A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幻灯片制作：中山大学党委宣传部 陈柏辰</a:t>
            </a:r>
            <a:endParaRPr lang="en-US" altLang="zh-CN" dirty="0"/>
          </a:p>
          <a:p>
            <a:r>
              <a:rPr lang="zh-CN" altLang="en-US" dirty="0"/>
              <a:t>幻灯片内置的所有示例图片、手绘建筑元素版权归中山大学党委宣传部和供稿人所有，不得移作他用。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17F209-02D0-40C7-A3E7-C1F057488A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E1302-C841-42EE-B38C-91B5DC51FB1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AAFFC-0F0E-4FCA-BD35-4CC7CD9A413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svg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5.png"/><Relationship Id="rId7" Type="http://schemas.openxmlformats.org/officeDocument/2006/relationships/image" Target="../media/image16.png"/><Relationship Id="rId6" Type="http://schemas.openxmlformats.org/officeDocument/2006/relationships/image" Target="../media/image29.png"/><Relationship Id="rId5" Type="http://schemas.openxmlformats.org/officeDocument/2006/relationships/image" Target="../media/image12.png"/><Relationship Id="rId4" Type="http://schemas.openxmlformats.org/officeDocument/2006/relationships/image" Target="../media/image28.png"/><Relationship Id="rId3" Type="http://schemas.openxmlformats.org/officeDocument/2006/relationships/image" Target="../media/image27.png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5.png"/><Relationship Id="rId3" Type="http://schemas.openxmlformats.org/officeDocument/2006/relationships/image" Target="../media/image30.png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2.png"/><Relationship Id="rId3" Type="http://schemas.openxmlformats.org/officeDocument/2006/relationships/image" Target="../media/image31.png"/><Relationship Id="rId2" Type="http://schemas.openxmlformats.org/officeDocument/2006/relationships/image" Target="../media/image35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7.png"/><Relationship Id="rId3" Type="http://schemas.openxmlformats.org/officeDocument/2006/relationships/image" Target="../media/image36.png"/><Relationship Id="rId2" Type="http://schemas.openxmlformats.org/officeDocument/2006/relationships/image" Target="../media/image34.png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9.svg"/><Relationship Id="rId11" Type="http://schemas.openxmlformats.org/officeDocument/2006/relationships/image" Target="../media/image8.png"/><Relationship Id="rId10" Type="http://schemas.openxmlformats.org/officeDocument/2006/relationships/image" Target="../media/image7.png"/><Relationship Id="rId1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5.png"/><Relationship Id="rId2" Type="http://schemas.openxmlformats.org/officeDocument/2006/relationships/image" Target="../media/image9.svg"/><Relationship Id="rId1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image" Target="../media/image23.png"/><Relationship Id="rId8" Type="http://schemas.openxmlformats.org/officeDocument/2006/relationships/image" Target="../media/image22.png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24.png"/><Relationship Id="rId1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6.png"/><Relationship Id="rId3" Type="http://schemas.openxmlformats.org/officeDocument/2006/relationships/image" Target="../media/image25.png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图片 105"/>
          <p:cNvPicPr>
            <a:picLocks noChangeAspect="1"/>
          </p:cNvPicPr>
          <p:nvPr/>
        </p:nvPicPr>
        <p:blipFill rotWithShape="1">
          <a:blip r:embed="rId1" cstate="print">
            <a:alphaModFix amt="7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7970521" y="0"/>
            <a:ext cx="4221479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 flipH="1">
            <a:off x="0" y="0"/>
            <a:ext cx="7970521" cy="6858000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720090" y="2937510"/>
            <a:ext cx="7186295" cy="11074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3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   From CREX to CEνNS:</a:t>
            </a:r>
            <a:endParaRPr lang="en-US" altLang="zh-CN" sz="3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pPr algn="l"/>
            <a:r>
              <a:rPr lang="en-US" altLang="zh-CN" sz="3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The Weak Radius of </a:t>
            </a:r>
            <a:r>
              <a:rPr lang="en-US" altLang="zh-CN" sz="3600" baseline="30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40</a:t>
            </a:r>
            <a:r>
              <a:rPr lang="en-US" altLang="zh-CN" sz="36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Ar</a:t>
            </a:r>
            <a:endParaRPr lang="en-US" altLang="zh-CN" sz="36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3" cstate="print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8" name="图片 7" descr="图片包含 游戏机, 门&#10;&#10;描述已自动生成"/>
          <p:cNvPicPr/>
          <p:nvPr/>
        </p:nvPicPr>
        <p:blipFill>
          <a:blip r:embed="rId5" cstate="print">
            <a:lum bright="70000" contrast="-70000"/>
          </a:blip>
          <a:stretch>
            <a:fillRect/>
          </a:stretch>
        </p:blipFill>
        <p:spPr>
          <a:xfrm>
            <a:off x="719999" y="5611755"/>
            <a:ext cx="2853479" cy="1246245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719999" y="4192781"/>
            <a:ext cx="4137346" cy="3689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冯仟潞</a:t>
            </a:r>
            <a:endParaRPr lang="zh-CN" altLang="en-US" sz="1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719999" y="3502109"/>
            <a:ext cx="5328000" cy="0"/>
          </a:xfrm>
          <a:prstGeom prst="line">
            <a:avLst/>
          </a:prstGeom>
          <a:ln w="12700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图形 50"/>
          <p:cNvGrpSpPr/>
          <p:nvPr/>
        </p:nvGrpSpPr>
        <p:grpSpPr>
          <a:xfrm>
            <a:off x="719999" y="1968199"/>
            <a:ext cx="1762570" cy="488858"/>
            <a:chOff x="9854023" y="2680561"/>
            <a:chExt cx="813527" cy="225636"/>
          </a:xfrm>
          <a:solidFill>
            <a:schemeClr val="bg1"/>
          </a:solidFill>
        </p:grpSpPr>
        <p:sp>
          <p:nvSpPr>
            <p:cNvPr id="55" name="任意多边形: 形状 54"/>
            <p:cNvSpPr/>
            <p:nvPr/>
          </p:nvSpPr>
          <p:spPr>
            <a:xfrm>
              <a:off x="10502242" y="2690336"/>
              <a:ext cx="165309" cy="206035"/>
            </a:xfrm>
            <a:custGeom>
              <a:avLst/>
              <a:gdLst>
                <a:gd name="connsiteX0" fmla="*/ 112727 w 165309"/>
                <a:gd name="connsiteY0" fmla="*/ 8952 h 206035"/>
                <a:gd name="connsiteX1" fmla="*/ 112727 w 165309"/>
                <a:gd name="connsiteY1" fmla="*/ 9061 h 206035"/>
                <a:gd name="connsiteX2" fmla="*/ 112727 w 165309"/>
                <a:gd name="connsiteY2" fmla="*/ 18297 h 206035"/>
                <a:gd name="connsiteX3" fmla="*/ 112727 w 165309"/>
                <a:gd name="connsiteY3" fmla="*/ 8952 h 206035"/>
                <a:gd name="connsiteX4" fmla="*/ 112727 w 165309"/>
                <a:gd name="connsiteY4" fmla="*/ 8952 h 206035"/>
                <a:gd name="connsiteX5" fmla="*/ 112727 w 165309"/>
                <a:gd name="connsiteY5" fmla="*/ 43788 h 206035"/>
                <a:gd name="connsiteX6" fmla="*/ 123964 w 165309"/>
                <a:gd name="connsiteY6" fmla="*/ 45534 h 206035"/>
                <a:gd name="connsiteX7" fmla="*/ 124909 w 165309"/>
                <a:gd name="connsiteY7" fmla="*/ 41788 h 206035"/>
                <a:gd name="connsiteX8" fmla="*/ 119418 w 165309"/>
                <a:gd name="connsiteY8" fmla="*/ 37461 h 206035"/>
                <a:gd name="connsiteX9" fmla="*/ 112764 w 165309"/>
                <a:gd name="connsiteY9" fmla="*/ 33134 h 206035"/>
                <a:gd name="connsiteX10" fmla="*/ 112764 w 165309"/>
                <a:gd name="connsiteY10" fmla="*/ 27388 h 206035"/>
                <a:gd name="connsiteX11" fmla="*/ 121418 w 165309"/>
                <a:gd name="connsiteY11" fmla="*/ 26225 h 206035"/>
                <a:gd name="connsiteX12" fmla="*/ 135818 w 165309"/>
                <a:gd name="connsiteY12" fmla="*/ 22734 h 206035"/>
                <a:gd name="connsiteX13" fmla="*/ 148218 w 165309"/>
                <a:gd name="connsiteY13" fmla="*/ 36661 h 206035"/>
                <a:gd name="connsiteX14" fmla="*/ 144364 w 165309"/>
                <a:gd name="connsiteY14" fmla="*/ 46116 h 206035"/>
                <a:gd name="connsiteX15" fmla="*/ 136546 w 165309"/>
                <a:gd name="connsiteY15" fmla="*/ 62152 h 206035"/>
                <a:gd name="connsiteX16" fmla="*/ 130800 w 165309"/>
                <a:gd name="connsiteY16" fmla="*/ 76988 h 206035"/>
                <a:gd name="connsiteX17" fmla="*/ 155600 w 165309"/>
                <a:gd name="connsiteY17" fmla="*/ 81316 h 206035"/>
                <a:gd name="connsiteX18" fmla="*/ 165309 w 165309"/>
                <a:gd name="connsiteY18" fmla="*/ 93134 h 206035"/>
                <a:gd name="connsiteX19" fmla="*/ 165309 w 165309"/>
                <a:gd name="connsiteY19" fmla="*/ 94407 h 206035"/>
                <a:gd name="connsiteX20" fmla="*/ 164727 w 165309"/>
                <a:gd name="connsiteY20" fmla="*/ 97316 h 206035"/>
                <a:gd name="connsiteX21" fmla="*/ 125091 w 165309"/>
                <a:gd name="connsiteY21" fmla="*/ 106552 h 206035"/>
                <a:gd name="connsiteX22" fmla="*/ 117491 w 165309"/>
                <a:gd name="connsiteY22" fmla="*/ 116116 h 206035"/>
                <a:gd name="connsiteX23" fmla="*/ 112800 w 165309"/>
                <a:gd name="connsiteY23" fmla="*/ 118116 h 206035"/>
                <a:gd name="connsiteX24" fmla="*/ 112800 w 165309"/>
                <a:gd name="connsiteY24" fmla="*/ 95897 h 206035"/>
                <a:gd name="connsiteX25" fmla="*/ 125055 w 165309"/>
                <a:gd name="connsiteY25" fmla="*/ 94843 h 206035"/>
                <a:gd name="connsiteX26" fmla="*/ 127164 w 165309"/>
                <a:gd name="connsiteY26" fmla="*/ 90152 h 206035"/>
                <a:gd name="connsiteX27" fmla="*/ 112764 w 165309"/>
                <a:gd name="connsiteY27" fmla="*/ 90407 h 206035"/>
                <a:gd name="connsiteX28" fmla="*/ 112764 w 165309"/>
                <a:gd name="connsiteY28" fmla="*/ 56734 h 206035"/>
                <a:gd name="connsiteX29" fmla="*/ 118473 w 165309"/>
                <a:gd name="connsiteY29" fmla="*/ 55934 h 206035"/>
                <a:gd name="connsiteX30" fmla="*/ 118255 w 165309"/>
                <a:gd name="connsiteY30" fmla="*/ 51716 h 206035"/>
                <a:gd name="connsiteX31" fmla="*/ 112764 w 165309"/>
                <a:gd name="connsiteY31" fmla="*/ 50661 h 206035"/>
                <a:gd name="connsiteX32" fmla="*/ 112764 w 165309"/>
                <a:gd name="connsiteY32" fmla="*/ 43752 h 206035"/>
                <a:gd name="connsiteX33" fmla="*/ 112764 w 165309"/>
                <a:gd name="connsiteY33" fmla="*/ 43752 h 206035"/>
                <a:gd name="connsiteX34" fmla="*/ 112727 w 165309"/>
                <a:gd name="connsiteY34" fmla="*/ 132879 h 206035"/>
                <a:gd name="connsiteX35" fmla="*/ 124873 w 165309"/>
                <a:gd name="connsiteY35" fmla="*/ 131243 h 206035"/>
                <a:gd name="connsiteX36" fmla="*/ 136000 w 165309"/>
                <a:gd name="connsiteY36" fmla="*/ 129134 h 206035"/>
                <a:gd name="connsiteX37" fmla="*/ 146509 w 165309"/>
                <a:gd name="connsiteY37" fmla="*/ 143643 h 206035"/>
                <a:gd name="connsiteX38" fmla="*/ 131673 w 165309"/>
                <a:gd name="connsiteY38" fmla="*/ 153025 h 206035"/>
                <a:gd name="connsiteX39" fmla="*/ 112727 w 165309"/>
                <a:gd name="connsiteY39" fmla="*/ 150225 h 206035"/>
                <a:gd name="connsiteX40" fmla="*/ 112727 w 165309"/>
                <a:gd name="connsiteY40" fmla="*/ 132916 h 206035"/>
                <a:gd name="connsiteX41" fmla="*/ 107127 w 165309"/>
                <a:gd name="connsiteY41" fmla="*/ 2952 h 206035"/>
                <a:gd name="connsiteX42" fmla="*/ 112727 w 165309"/>
                <a:gd name="connsiteY42" fmla="*/ 8916 h 206035"/>
                <a:gd name="connsiteX43" fmla="*/ 112727 w 165309"/>
                <a:gd name="connsiteY43" fmla="*/ 18261 h 206035"/>
                <a:gd name="connsiteX44" fmla="*/ 107127 w 165309"/>
                <a:gd name="connsiteY44" fmla="*/ 25752 h 206035"/>
                <a:gd name="connsiteX45" fmla="*/ 107127 w 165309"/>
                <a:gd name="connsiteY45" fmla="*/ 2952 h 206035"/>
                <a:gd name="connsiteX46" fmla="*/ 107127 w 165309"/>
                <a:gd name="connsiteY46" fmla="*/ 2952 h 206035"/>
                <a:gd name="connsiteX47" fmla="*/ 107127 w 165309"/>
                <a:gd name="connsiteY47" fmla="*/ 34625 h 206035"/>
                <a:gd name="connsiteX48" fmla="*/ 109345 w 165309"/>
                <a:gd name="connsiteY48" fmla="*/ 40952 h 206035"/>
                <a:gd name="connsiteX49" fmla="*/ 112727 w 165309"/>
                <a:gd name="connsiteY49" fmla="*/ 43752 h 206035"/>
                <a:gd name="connsiteX50" fmla="*/ 112727 w 165309"/>
                <a:gd name="connsiteY50" fmla="*/ 50661 h 206035"/>
                <a:gd name="connsiteX51" fmla="*/ 108036 w 165309"/>
                <a:gd name="connsiteY51" fmla="*/ 50552 h 206035"/>
                <a:gd name="connsiteX52" fmla="*/ 107127 w 165309"/>
                <a:gd name="connsiteY52" fmla="*/ 50916 h 206035"/>
                <a:gd name="connsiteX53" fmla="*/ 107127 w 165309"/>
                <a:gd name="connsiteY53" fmla="*/ 34661 h 206035"/>
                <a:gd name="connsiteX54" fmla="*/ 107127 w 165309"/>
                <a:gd name="connsiteY54" fmla="*/ 34661 h 206035"/>
                <a:gd name="connsiteX55" fmla="*/ 112727 w 165309"/>
                <a:gd name="connsiteY55" fmla="*/ 33097 h 206035"/>
                <a:gd name="connsiteX56" fmla="*/ 110255 w 165309"/>
                <a:gd name="connsiteY56" fmla="*/ 30152 h 206035"/>
                <a:gd name="connsiteX57" fmla="*/ 112727 w 165309"/>
                <a:gd name="connsiteY57" fmla="*/ 27352 h 206035"/>
                <a:gd name="connsiteX58" fmla="*/ 112727 w 165309"/>
                <a:gd name="connsiteY58" fmla="*/ 33097 h 206035"/>
                <a:gd name="connsiteX59" fmla="*/ 112727 w 165309"/>
                <a:gd name="connsiteY59" fmla="*/ 33097 h 206035"/>
                <a:gd name="connsiteX60" fmla="*/ 112727 w 165309"/>
                <a:gd name="connsiteY60" fmla="*/ 118079 h 206035"/>
                <a:gd name="connsiteX61" fmla="*/ 107127 w 165309"/>
                <a:gd name="connsiteY61" fmla="*/ 121716 h 206035"/>
                <a:gd name="connsiteX62" fmla="*/ 107127 w 165309"/>
                <a:gd name="connsiteY62" fmla="*/ 96334 h 206035"/>
                <a:gd name="connsiteX63" fmla="*/ 112727 w 165309"/>
                <a:gd name="connsiteY63" fmla="*/ 95861 h 206035"/>
                <a:gd name="connsiteX64" fmla="*/ 112727 w 165309"/>
                <a:gd name="connsiteY64" fmla="*/ 118079 h 206035"/>
                <a:gd name="connsiteX65" fmla="*/ 112727 w 165309"/>
                <a:gd name="connsiteY65" fmla="*/ 118079 h 206035"/>
                <a:gd name="connsiteX66" fmla="*/ 107127 w 165309"/>
                <a:gd name="connsiteY66" fmla="*/ 133279 h 206035"/>
                <a:gd name="connsiteX67" fmla="*/ 112727 w 165309"/>
                <a:gd name="connsiteY67" fmla="*/ 132807 h 206035"/>
                <a:gd name="connsiteX68" fmla="*/ 112727 w 165309"/>
                <a:gd name="connsiteY68" fmla="*/ 150116 h 206035"/>
                <a:gd name="connsiteX69" fmla="*/ 108146 w 165309"/>
                <a:gd name="connsiteY69" fmla="*/ 150807 h 206035"/>
                <a:gd name="connsiteX70" fmla="*/ 107091 w 165309"/>
                <a:gd name="connsiteY70" fmla="*/ 151388 h 206035"/>
                <a:gd name="connsiteX71" fmla="*/ 107091 w 165309"/>
                <a:gd name="connsiteY71" fmla="*/ 133279 h 206035"/>
                <a:gd name="connsiteX72" fmla="*/ 107091 w 165309"/>
                <a:gd name="connsiteY72" fmla="*/ 133279 h 206035"/>
                <a:gd name="connsiteX73" fmla="*/ 112727 w 165309"/>
                <a:gd name="connsiteY73" fmla="*/ 90370 h 206035"/>
                <a:gd name="connsiteX74" fmla="*/ 107127 w 165309"/>
                <a:gd name="connsiteY74" fmla="*/ 90697 h 206035"/>
                <a:gd name="connsiteX75" fmla="*/ 107127 w 165309"/>
                <a:gd name="connsiteY75" fmla="*/ 75388 h 206035"/>
                <a:gd name="connsiteX76" fmla="*/ 108618 w 165309"/>
                <a:gd name="connsiteY76" fmla="*/ 74916 h 206035"/>
                <a:gd name="connsiteX77" fmla="*/ 109782 w 165309"/>
                <a:gd name="connsiteY77" fmla="*/ 71534 h 206035"/>
                <a:gd name="connsiteX78" fmla="*/ 107091 w 165309"/>
                <a:gd name="connsiteY78" fmla="*/ 70734 h 206035"/>
                <a:gd name="connsiteX79" fmla="*/ 107091 w 165309"/>
                <a:gd name="connsiteY79" fmla="*/ 55643 h 206035"/>
                <a:gd name="connsiteX80" fmla="*/ 111636 w 165309"/>
                <a:gd name="connsiteY80" fmla="*/ 56697 h 206035"/>
                <a:gd name="connsiteX81" fmla="*/ 112691 w 165309"/>
                <a:gd name="connsiteY81" fmla="*/ 56697 h 206035"/>
                <a:gd name="connsiteX82" fmla="*/ 112691 w 165309"/>
                <a:gd name="connsiteY82" fmla="*/ 90370 h 206035"/>
                <a:gd name="connsiteX83" fmla="*/ 89564 w 165309"/>
                <a:gd name="connsiteY83" fmla="*/ 19970 h 206035"/>
                <a:gd name="connsiteX84" fmla="*/ 91527 w 165309"/>
                <a:gd name="connsiteY84" fmla="*/ 18588 h 206035"/>
                <a:gd name="connsiteX85" fmla="*/ 100182 w 165309"/>
                <a:gd name="connsiteY85" fmla="*/ 7 h 206035"/>
                <a:gd name="connsiteX86" fmla="*/ 107091 w 165309"/>
                <a:gd name="connsiteY86" fmla="*/ 2916 h 206035"/>
                <a:gd name="connsiteX87" fmla="*/ 107091 w 165309"/>
                <a:gd name="connsiteY87" fmla="*/ 25716 h 206035"/>
                <a:gd name="connsiteX88" fmla="*/ 105564 w 165309"/>
                <a:gd name="connsiteY88" fmla="*/ 27570 h 206035"/>
                <a:gd name="connsiteX89" fmla="*/ 104145 w 165309"/>
                <a:gd name="connsiteY89" fmla="*/ 31097 h 206035"/>
                <a:gd name="connsiteX90" fmla="*/ 107091 w 165309"/>
                <a:gd name="connsiteY90" fmla="*/ 34588 h 206035"/>
                <a:gd name="connsiteX91" fmla="*/ 107091 w 165309"/>
                <a:gd name="connsiteY91" fmla="*/ 50843 h 206035"/>
                <a:gd name="connsiteX92" fmla="*/ 106945 w 165309"/>
                <a:gd name="connsiteY92" fmla="*/ 55388 h 206035"/>
                <a:gd name="connsiteX93" fmla="*/ 107091 w 165309"/>
                <a:gd name="connsiteY93" fmla="*/ 55607 h 206035"/>
                <a:gd name="connsiteX94" fmla="*/ 107091 w 165309"/>
                <a:gd name="connsiteY94" fmla="*/ 70697 h 206035"/>
                <a:gd name="connsiteX95" fmla="*/ 106618 w 165309"/>
                <a:gd name="connsiteY95" fmla="*/ 70697 h 206035"/>
                <a:gd name="connsiteX96" fmla="*/ 103927 w 165309"/>
                <a:gd name="connsiteY96" fmla="*/ 74188 h 206035"/>
                <a:gd name="connsiteX97" fmla="*/ 107091 w 165309"/>
                <a:gd name="connsiteY97" fmla="*/ 75352 h 206035"/>
                <a:gd name="connsiteX98" fmla="*/ 107091 w 165309"/>
                <a:gd name="connsiteY98" fmla="*/ 90661 h 206035"/>
                <a:gd name="connsiteX99" fmla="*/ 100073 w 165309"/>
                <a:gd name="connsiteY99" fmla="*/ 91243 h 206035"/>
                <a:gd name="connsiteX100" fmla="*/ 89564 w 165309"/>
                <a:gd name="connsiteY100" fmla="*/ 92043 h 206035"/>
                <a:gd name="connsiteX101" fmla="*/ 89564 w 165309"/>
                <a:gd name="connsiteY101" fmla="*/ 80916 h 206035"/>
                <a:gd name="connsiteX102" fmla="*/ 93055 w 165309"/>
                <a:gd name="connsiteY102" fmla="*/ 80443 h 206035"/>
                <a:gd name="connsiteX103" fmla="*/ 92836 w 165309"/>
                <a:gd name="connsiteY103" fmla="*/ 76807 h 206035"/>
                <a:gd name="connsiteX104" fmla="*/ 90618 w 165309"/>
                <a:gd name="connsiteY104" fmla="*/ 76807 h 206035"/>
                <a:gd name="connsiteX105" fmla="*/ 89564 w 165309"/>
                <a:gd name="connsiteY105" fmla="*/ 77970 h 206035"/>
                <a:gd name="connsiteX106" fmla="*/ 89564 w 165309"/>
                <a:gd name="connsiteY106" fmla="*/ 55279 h 206035"/>
                <a:gd name="connsiteX107" fmla="*/ 92000 w 165309"/>
                <a:gd name="connsiteY107" fmla="*/ 52697 h 206035"/>
                <a:gd name="connsiteX108" fmla="*/ 90145 w 165309"/>
                <a:gd name="connsiteY108" fmla="*/ 49316 h 206035"/>
                <a:gd name="connsiteX109" fmla="*/ 89564 w 165309"/>
                <a:gd name="connsiteY109" fmla="*/ 49643 h 206035"/>
                <a:gd name="connsiteX110" fmla="*/ 89564 w 165309"/>
                <a:gd name="connsiteY110" fmla="*/ 19825 h 206035"/>
                <a:gd name="connsiteX111" fmla="*/ 89564 w 165309"/>
                <a:gd name="connsiteY111" fmla="*/ 19825 h 206035"/>
                <a:gd name="connsiteX112" fmla="*/ 107091 w 165309"/>
                <a:gd name="connsiteY112" fmla="*/ 121716 h 206035"/>
                <a:gd name="connsiteX113" fmla="*/ 100073 w 165309"/>
                <a:gd name="connsiteY113" fmla="*/ 130843 h 206035"/>
                <a:gd name="connsiteX114" fmla="*/ 107091 w 165309"/>
                <a:gd name="connsiteY114" fmla="*/ 133279 h 206035"/>
                <a:gd name="connsiteX115" fmla="*/ 107091 w 165309"/>
                <a:gd name="connsiteY115" fmla="*/ 151388 h 206035"/>
                <a:gd name="connsiteX116" fmla="*/ 104255 w 165309"/>
                <a:gd name="connsiteY116" fmla="*/ 177243 h 206035"/>
                <a:gd name="connsiteX117" fmla="*/ 96073 w 165309"/>
                <a:gd name="connsiteY117" fmla="*/ 193607 h 206035"/>
                <a:gd name="connsiteX118" fmla="*/ 89527 w 165309"/>
                <a:gd name="connsiteY118" fmla="*/ 201097 h 206035"/>
                <a:gd name="connsiteX119" fmla="*/ 89527 w 165309"/>
                <a:gd name="connsiteY119" fmla="*/ 98916 h 206035"/>
                <a:gd name="connsiteX120" fmla="*/ 92691 w 165309"/>
                <a:gd name="connsiteY120" fmla="*/ 98334 h 206035"/>
                <a:gd name="connsiteX121" fmla="*/ 107091 w 165309"/>
                <a:gd name="connsiteY121" fmla="*/ 96334 h 206035"/>
                <a:gd name="connsiteX122" fmla="*/ 107091 w 165309"/>
                <a:gd name="connsiteY122" fmla="*/ 121716 h 206035"/>
                <a:gd name="connsiteX123" fmla="*/ 70000 w 165309"/>
                <a:gd name="connsiteY123" fmla="*/ 15207 h 206035"/>
                <a:gd name="connsiteX124" fmla="*/ 79236 w 165309"/>
                <a:gd name="connsiteY124" fmla="*/ 16261 h 206035"/>
                <a:gd name="connsiteX125" fmla="*/ 89527 w 165309"/>
                <a:gd name="connsiteY125" fmla="*/ 20007 h 206035"/>
                <a:gd name="connsiteX126" fmla="*/ 89527 w 165309"/>
                <a:gd name="connsiteY126" fmla="*/ 49825 h 206035"/>
                <a:gd name="connsiteX127" fmla="*/ 88255 w 165309"/>
                <a:gd name="connsiteY127" fmla="*/ 51097 h 206035"/>
                <a:gd name="connsiteX128" fmla="*/ 87309 w 165309"/>
                <a:gd name="connsiteY128" fmla="*/ 56261 h 206035"/>
                <a:gd name="connsiteX129" fmla="*/ 89527 w 165309"/>
                <a:gd name="connsiteY129" fmla="*/ 55425 h 206035"/>
                <a:gd name="connsiteX130" fmla="*/ 89527 w 165309"/>
                <a:gd name="connsiteY130" fmla="*/ 78116 h 206035"/>
                <a:gd name="connsiteX131" fmla="*/ 88582 w 165309"/>
                <a:gd name="connsiteY131" fmla="*/ 80334 h 206035"/>
                <a:gd name="connsiteX132" fmla="*/ 89527 w 165309"/>
                <a:gd name="connsiteY132" fmla="*/ 81025 h 206035"/>
                <a:gd name="connsiteX133" fmla="*/ 89527 w 165309"/>
                <a:gd name="connsiteY133" fmla="*/ 92152 h 206035"/>
                <a:gd name="connsiteX134" fmla="*/ 77709 w 165309"/>
                <a:gd name="connsiteY134" fmla="*/ 93897 h 206035"/>
                <a:gd name="connsiteX135" fmla="*/ 70473 w 165309"/>
                <a:gd name="connsiteY135" fmla="*/ 96116 h 206035"/>
                <a:gd name="connsiteX136" fmla="*/ 70000 w 165309"/>
                <a:gd name="connsiteY136" fmla="*/ 96370 h 206035"/>
                <a:gd name="connsiteX137" fmla="*/ 70000 w 165309"/>
                <a:gd name="connsiteY137" fmla="*/ 78843 h 206035"/>
                <a:gd name="connsiteX138" fmla="*/ 76182 w 165309"/>
                <a:gd name="connsiteY138" fmla="*/ 72770 h 206035"/>
                <a:gd name="connsiteX139" fmla="*/ 70909 w 165309"/>
                <a:gd name="connsiteY139" fmla="*/ 63279 h 206035"/>
                <a:gd name="connsiteX140" fmla="*/ 69964 w 165309"/>
                <a:gd name="connsiteY140" fmla="*/ 63752 h 206035"/>
                <a:gd name="connsiteX141" fmla="*/ 69964 w 165309"/>
                <a:gd name="connsiteY141" fmla="*/ 49607 h 206035"/>
                <a:gd name="connsiteX142" fmla="*/ 77200 w 165309"/>
                <a:gd name="connsiteY142" fmla="*/ 40479 h 206035"/>
                <a:gd name="connsiteX143" fmla="*/ 69964 w 165309"/>
                <a:gd name="connsiteY143" fmla="*/ 29716 h 206035"/>
                <a:gd name="connsiteX144" fmla="*/ 69964 w 165309"/>
                <a:gd name="connsiteY144" fmla="*/ 15207 h 206035"/>
                <a:gd name="connsiteX145" fmla="*/ 69964 w 165309"/>
                <a:gd name="connsiteY145" fmla="*/ 15207 h 206035"/>
                <a:gd name="connsiteX146" fmla="*/ 89527 w 165309"/>
                <a:gd name="connsiteY146" fmla="*/ 201134 h 206035"/>
                <a:gd name="connsiteX147" fmla="*/ 75273 w 165309"/>
                <a:gd name="connsiteY147" fmla="*/ 204879 h 206035"/>
                <a:gd name="connsiteX148" fmla="*/ 70000 w 165309"/>
                <a:gd name="connsiteY148" fmla="*/ 199243 h 206035"/>
                <a:gd name="connsiteX149" fmla="*/ 70000 w 165309"/>
                <a:gd name="connsiteY149" fmla="*/ 178334 h 206035"/>
                <a:gd name="connsiteX150" fmla="*/ 79709 w 165309"/>
                <a:gd name="connsiteY150" fmla="*/ 175643 h 206035"/>
                <a:gd name="connsiteX151" fmla="*/ 82036 w 165309"/>
                <a:gd name="connsiteY151" fmla="*/ 157861 h 206035"/>
                <a:gd name="connsiteX152" fmla="*/ 72800 w 165309"/>
                <a:gd name="connsiteY152" fmla="*/ 156116 h 206035"/>
                <a:gd name="connsiteX153" fmla="*/ 70000 w 165309"/>
                <a:gd name="connsiteY153" fmla="*/ 156007 h 206035"/>
                <a:gd name="connsiteX154" fmla="*/ 70000 w 165309"/>
                <a:gd name="connsiteY154" fmla="*/ 139643 h 206035"/>
                <a:gd name="connsiteX155" fmla="*/ 74691 w 165309"/>
                <a:gd name="connsiteY155" fmla="*/ 138225 h 206035"/>
                <a:gd name="connsiteX156" fmla="*/ 72473 w 165309"/>
                <a:gd name="connsiteY156" fmla="*/ 129570 h 206035"/>
                <a:gd name="connsiteX157" fmla="*/ 85709 w 165309"/>
                <a:gd name="connsiteY157" fmla="*/ 120697 h 206035"/>
                <a:gd name="connsiteX158" fmla="*/ 89309 w 165309"/>
                <a:gd name="connsiteY158" fmla="*/ 114952 h 206035"/>
                <a:gd name="connsiteX159" fmla="*/ 77164 w 165309"/>
                <a:gd name="connsiteY159" fmla="*/ 116225 h 206035"/>
                <a:gd name="connsiteX160" fmla="*/ 70036 w 165309"/>
                <a:gd name="connsiteY160" fmla="*/ 117970 h 206035"/>
                <a:gd name="connsiteX161" fmla="*/ 70036 w 165309"/>
                <a:gd name="connsiteY161" fmla="*/ 102661 h 206035"/>
                <a:gd name="connsiteX162" fmla="*/ 89564 w 165309"/>
                <a:gd name="connsiteY162" fmla="*/ 98916 h 206035"/>
                <a:gd name="connsiteX163" fmla="*/ 89564 w 165309"/>
                <a:gd name="connsiteY163" fmla="*/ 201097 h 206035"/>
                <a:gd name="connsiteX164" fmla="*/ 29200 w 165309"/>
                <a:gd name="connsiteY164" fmla="*/ 93788 h 206035"/>
                <a:gd name="connsiteX165" fmla="*/ 29673 w 165309"/>
                <a:gd name="connsiteY165" fmla="*/ 51825 h 206035"/>
                <a:gd name="connsiteX166" fmla="*/ 28145 w 165309"/>
                <a:gd name="connsiteY166" fmla="*/ 37316 h 206035"/>
                <a:gd name="connsiteX167" fmla="*/ 34691 w 165309"/>
                <a:gd name="connsiteY167" fmla="*/ 32879 h 206035"/>
                <a:gd name="connsiteX168" fmla="*/ 45818 w 165309"/>
                <a:gd name="connsiteY168" fmla="*/ 47970 h 206035"/>
                <a:gd name="connsiteX169" fmla="*/ 45600 w 165309"/>
                <a:gd name="connsiteY169" fmla="*/ 54879 h 206035"/>
                <a:gd name="connsiteX170" fmla="*/ 44291 w 165309"/>
                <a:gd name="connsiteY170" fmla="*/ 82843 h 206035"/>
                <a:gd name="connsiteX171" fmla="*/ 50982 w 165309"/>
                <a:gd name="connsiteY171" fmla="*/ 84952 h 206035"/>
                <a:gd name="connsiteX172" fmla="*/ 51345 w 165309"/>
                <a:gd name="connsiteY172" fmla="*/ 35025 h 206035"/>
                <a:gd name="connsiteX173" fmla="*/ 51455 w 165309"/>
                <a:gd name="connsiteY173" fmla="*/ 18443 h 206035"/>
                <a:gd name="connsiteX174" fmla="*/ 64655 w 165309"/>
                <a:gd name="connsiteY174" fmla="*/ 19134 h 206035"/>
                <a:gd name="connsiteX175" fmla="*/ 68873 w 165309"/>
                <a:gd name="connsiteY175" fmla="*/ 15607 h 206035"/>
                <a:gd name="connsiteX176" fmla="*/ 70036 w 165309"/>
                <a:gd name="connsiteY176" fmla="*/ 15243 h 206035"/>
                <a:gd name="connsiteX177" fmla="*/ 70036 w 165309"/>
                <a:gd name="connsiteY177" fmla="*/ 29752 h 206035"/>
                <a:gd name="connsiteX178" fmla="*/ 69564 w 165309"/>
                <a:gd name="connsiteY178" fmla="*/ 29861 h 206035"/>
                <a:gd name="connsiteX179" fmla="*/ 68873 w 165309"/>
                <a:gd name="connsiteY179" fmla="*/ 32552 h 206035"/>
                <a:gd name="connsiteX180" fmla="*/ 67236 w 165309"/>
                <a:gd name="connsiteY180" fmla="*/ 50079 h 206035"/>
                <a:gd name="connsiteX181" fmla="*/ 70036 w 165309"/>
                <a:gd name="connsiteY181" fmla="*/ 49607 h 206035"/>
                <a:gd name="connsiteX182" fmla="*/ 70036 w 165309"/>
                <a:gd name="connsiteY182" fmla="*/ 63752 h 206035"/>
                <a:gd name="connsiteX183" fmla="*/ 66400 w 165309"/>
                <a:gd name="connsiteY183" fmla="*/ 68188 h 206035"/>
                <a:gd name="connsiteX184" fmla="*/ 64073 w 165309"/>
                <a:gd name="connsiteY184" fmla="*/ 80479 h 206035"/>
                <a:gd name="connsiteX185" fmla="*/ 70036 w 165309"/>
                <a:gd name="connsiteY185" fmla="*/ 78843 h 206035"/>
                <a:gd name="connsiteX186" fmla="*/ 70036 w 165309"/>
                <a:gd name="connsiteY186" fmla="*/ 96370 h 206035"/>
                <a:gd name="connsiteX187" fmla="*/ 64546 w 165309"/>
                <a:gd name="connsiteY187" fmla="*/ 100697 h 206035"/>
                <a:gd name="connsiteX188" fmla="*/ 55164 w 165309"/>
                <a:gd name="connsiteY188" fmla="*/ 101425 h 206035"/>
                <a:gd name="connsiteX189" fmla="*/ 47345 w 165309"/>
                <a:gd name="connsiteY189" fmla="*/ 102952 h 206035"/>
                <a:gd name="connsiteX190" fmla="*/ 32727 w 165309"/>
                <a:gd name="connsiteY190" fmla="*/ 108552 h 206035"/>
                <a:gd name="connsiteX191" fmla="*/ 25491 w 165309"/>
                <a:gd name="connsiteY191" fmla="*/ 127752 h 206035"/>
                <a:gd name="connsiteX192" fmla="*/ 19782 w 165309"/>
                <a:gd name="connsiteY192" fmla="*/ 138734 h 206035"/>
                <a:gd name="connsiteX193" fmla="*/ 11345 w 165309"/>
                <a:gd name="connsiteY193" fmla="*/ 147134 h 206035"/>
                <a:gd name="connsiteX194" fmla="*/ 0 w 165309"/>
                <a:gd name="connsiteY194" fmla="*/ 136516 h 206035"/>
                <a:gd name="connsiteX195" fmla="*/ 0 w 165309"/>
                <a:gd name="connsiteY195" fmla="*/ 134770 h 206035"/>
                <a:gd name="connsiteX196" fmla="*/ 3855 w 165309"/>
                <a:gd name="connsiteY196" fmla="*/ 116297 h 206035"/>
                <a:gd name="connsiteX197" fmla="*/ 3164 w 165309"/>
                <a:gd name="connsiteY197" fmla="*/ 104734 h 206035"/>
                <a:gd name="connsiteX198" fmla="*/ 7345 w 165309"/>
                <a:gd name="connsiteY198" fmla="*/ 98407 h 206035"/>
                <a:gd name="connsiteX199" fmla="*/ 14000 w 165309"/>
                <a:gd name="connsiteY199" fmla="*/ 94443 h 206035"/>
                <a:gd name="connsiteX200" fmla="*/ 20691 w 165309"/>
                <a:gd name="connsiteY200" fmla="*/ 97134 h 206035"/>
                <a:gd name="connsiteX201" fmla="*/ 29236 w 165309"/>
                <a:gd name="connsiteY201" fmla="*/ 93861 h 206035"/>
                <a:gd name="connsiteX202" fmla="*/ 29236 w 165309"/>
                <a:gd name="connsiteY202" fmla="*/ 93861 h 206035"/>
                <a:gd name="connsiteX203" fmla="*/ 70000 w 165309"/>
                <a:gd name="connsiteY203" fmla="*/ 199243 h 206035"/>
                <a:gd name="connsiteX204" fmla="*/ 63091 w 165309"/>
                <a:gd name="connsiteY204" fmla="*/ 192116 h 206035"/>
                <a:gd name="connsiteX205" fmla="*/ 47564 w 165309"/>
                <a:gd name="connsiteY205" fmla="*/ 181825 h 206035"/>
                <a:gd name="connsiteX206" fmla="*/ 70000 w 165309"/>
                <a:gd name="connsiteY206" fmla="*/ 178334 h 206035"/>
                <a:gd name="connsiteX207" fmla="*/ 70000 w 165309"/>
                <a:gd name="connsiteY207" fmla="*/ 199243 h 206035"/>
                <a:gd name="connsiteX208" fmla="*/ 70000 w 165309"/>
                <a:gd name="connsiteY208" fmla="*/ 199243 h 206035"/>
                <a:gd name="connsiteX209" fmla="*/ 70000 w 165309"/>
                <a:gd name="connsiteY209" fmla="*/ 155970 h 206035"/>
                <a:gd name="connsiteX210" fmla="*/ 70000 w 165309"/>
                <a:gd name="connsiteY210" fmla="*/ 139607 h 206035"/>
                <a:gd name="connsiteX211" fmla="*/ 64727 w 165309"/>
                <a:gd name="connsiteY211" fmla="*/ 139825 h 206035"/>
                <a:gd name="connsiteX212" fmla="*/ 32691 w 165309"/>
                <a:gd name="connsiteY212" fmla="*/ 142297 h 206035"/>
                <a:gd name="connsiteX213" fmla="*/ 29673 w 165309"/>
                <a:gd name="connsiteY213" fmla="*/ 153388 h 206035"/>
                <a:gd name="connsiteX214" fmla="*/ 39018 w 165309"/>
                <a:gd name="connsiteY214" fmla="*/ 160407 h 206035"/>
                <a:gd name="connsiteX215" fmla="*/ 70000 w 165309"/>
                <a:gd name="connsiteY215" fmla="*/ 155970 h 206035"/>
                <a:gd name="connsiteX216" fmla="*/ 70000 w 165309"/>
                <a:gd name="connsiteY216" fmla="*/ 155970 h 206035"/>
                <a:gd name="connsiteX217" fmla="*/ 70000 w 165309"/>
                <a:gd name="connsiteY217" fmla="*/ 117970 h 206035"/>
                <a:gd name="connsiteX218" fmla="*/ 70000 w 165309"/>
                <a:gd name="connsiteY218" fmla="*/ 102661 h 206035"/>
                <a:gd name="connsiteX219" fmla="*/ 58182 w 165309"/>
                <a:gd name="connsiteY219" fmla="*/ 106407 h 206035"/>
                <a:gd name="connsiteX220" fmla="*/ 45200 w 165309"/>
                <a:gd name="connsiteY220" fmla="*/ 113643 h 206035"/>
                <a:gd name="connsiteX221" fmla="*/ 42982 w 165309"/>
                <a:gd name="connsiteY221" fmla="*/ 122625 h 206035"/>
                <a:gd name="connsiteX222" fmla="*/ 60873 w 165309"/>
                <a:gd name="connsiteY222" fmla="*/ 123570 h 206035"/>
                <a:gd name="connsiteX223" fmla="*/ 70000 w 165309"/>
                <a:gd name="connsiteY223" fmla="*/ 117970 h 206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</a:cxnLst>
              <a:rect l="l" t="t" r="r" b="b"/>
              <a:pathLst>
                <a:path w="165309" h="206035">
                  <a:moveTo>
                    <a:pt x="112727" y="8952"/>
                  </a:moveTo>
                  <a:lnTo>
                    <a:pt x="112727" y="9061"/>
                  </a:lnTo>
                  <a:cubicBezTo>
                    <a:pt x="114836" y="11497"/>
                    <a:pt x="115164" y="14079"/>
                    <a:pt x="112727" y="18297"/>
                  </a:cubicBezTo>
                  <a:lnTo>
                    <a:pt x="112727" y="8952"/>
                  </a:lnTo>
                  <a:lnTo>
                    <a:pt x="112727" y="8952"/>
                  </a:lnTo>
                  <a:close/>
                  <a:moveTo>
                    <a:pt x="112727" y="43788"/>
                  </a:moveTo>
                  <a:cubicBezTo>
                    <a:pt x="116800" y="44843"/>
                    <a:pt x="123018" y="45061"/>
                    <a:pt x="123964" y="45534"/>
                  </a:cubicBezTo>
                  <a:cubicBezTo>
                    <a:pt x="125600" y="46443"/>
                    <a:pt x="127127" y="43534"/>
                    <a:pt x="124909" y="41788"/>
                  </a:cubicBezTo>
                  <a:cubicBezTo>
                    <a:pt x="124109" y="41097"/>
                    <a:pt x="121891" y="38988"/>
                    <a:pt x="119418" y="37461"/>
                  </a:cubicBezTo>
                  <a:cubicBezTo>
                    <a:pt x="117091" y="35934"/>
                    <a:pt x="114618" y="34552"/>
                    <a:pt x="112764" y="33134"/>
                  </a:cubicBezTo>
                  <a:lnTo>
                    <a:pt x="112764" y="27388"/>
                  </a:lnTo>
                  <a:cubicBezTo>
                    <a:pt x="114873" y="26697"/>
                    <a:pt x="117927" y="26443"/>
                    <a:pt x="121418" y="26225"/>
                  </a:cubicBezTo>
                  <a:cubicBezTo>
                    <a:pt x="126000" y="25897"/>
                    <a:pt x="131818" y="21425"/>
                    <a:pt x="135818" y="22734"/>
                  </a:cubicBezTo>
                  <a:cubicBezTo>
                    <a:pt x="139673" y="23897"/>
                    <a:pt x="142618" y="23534"/>
                    <a:pt x="148218" y="36661"/>
                  </a:cubicBezTo>
                  <a:cubicBezTo>
                    <a:pt x="149055" y="38988"/>
                    <a:pt x="146582" y="42625"/>
                    <a:pt x="144364" y="46116"/>
                  </a:cubicBezTo>
                  <a:cubicBezTo>
                    <a:pt x="140982" y="51388"/>
                    <a:pt x="140073" y="56516"/>
                    <a:pt x="136546" y="62152"/>
                  </a:cubicBezTo>
                  <a:cubicBezTo>
                    <a:pt x="134109" y="66116"/>
                    <a:pt x="127091" y="77825"/>
                    <a:pt x="130800" y="76988"/>
                  </a:cubicBezTo>
                  <a:cubicBezTo>
                    <a:pt x="144036" y="74188"/>
                    <a:pt x="148218" y="74770"/>
                    <a:pt x="155600" y="81316"/>
                  </a:cubicBezTo>
                  <a:cubicBezTo>
                    <a:pt x="160291" y="85534"/>
                    <a:pt x="164982" y="88225"/>
                    <a:pt x="165309" y="93134"/>
                  </a:cubicBezTo>
                  <a:lnTo>
                    <a:pt x="165309" y="94407"/>
                  </a:lnTo>
                  <a:cubicBezTo>
                    <a:pt x="165309" y="95352"/>
                    <a:pt x="165055" y="96261"/>
                    <a:pt x="164727" y="97316"/>
                  </a:cubicBezTo>
                  <a:cubicBezTo>
                    <a:pt x="157127" y="110297"/>
                    <a:pt x="139927" y="100479"/>
                    <a:pt x="125091" y="106552"/>
                  </a:cubicBezTo>
                  <a:cubicBezTo>
                    <a:pt x="122618" y="109352"/>
                    <a:pt x="123455" y="114261"/>
                    <a:pt x="117491" y="116116"/>
                  </a:cubicBezTo>
                  <a:cubicBezTo>
                    <a:pt x="115964" y="116588"/>
                    <a:pt x="114327" y="117279"/>
                    <a:pt x="112800" y="118116"/>
                  </a:cubicBezTo>
                  <a:lnTo>
                    <a:pt x="112800" y="95897"/>
                  </a:lnTo>
                  <a:cubicBezTo>
                    <a:pt x="117964" y="95425"/>
                    <a:pt x="122400" y="95061"/>
                    <a:pt x="125055" y="94843"/>
                  </a:cubicBezTo>
                  <a:cubicBezTo>
                    <a:pt x="127855" y="94625"/>
                    <a:pt x="129382" y="91461"/>
                    <a:pt x="127164" y="90152"/>
                  </a:cubicBezTo>
                  <a:cubicBezTo>
                    <a:pt x="126436" y="89679"/>
                    <a:pt x="120618" y="89825"/>
                    <a:pt x="112764" y="90407"/>
                  </a:cubicBezTo>
                  <a:lnTo>
                    <a:pt x="112764" y="56734"/>
                  </a:lnTo>
                  <a:cubicBezTo>
                    <a:pt x="115673" y="56952"/>
                    <a:pt x="117673" y="57097"/>
                    <a:pt x="118473" y="55934"/>
                  </a:cubicBezTo>
                  <a:cubicBezTo>
                    <a:pt x="119418" y="54879"/>
                    <a:pt x="119418" y="52661"/>
                    <a:pt x="118255" y="51716"/>
                  </a:cubicBezTo>
                  <a:cubicBezTo>
                    <a:pt x="116727" y="51134"/>
                    <a:pt x="114618" y="50770"/>
                    <a:pt x="112764" y="50661"/>
                  </a:cubicBezTo>
                  <a:lnTo>
                    <a:pt x="112764" y="43752"/>
                  </a:lnTo>
                  <a:lnTo>
                    <a:pt x="112764" y="43752"/>
                  </a:lnTo>
                  <a:close/>
                  <a:moveTo>
                    <a:pt x="112727" y="132879"/>
                  </a:moveTo>
                  <a:cubicBezTo>
                    <a:pt x="116582" y="132407"/>
                    <a:pt x="120909" y="131716"/>
                    <a:pt x="124873" y="131243"/>
                  </a:cubicBezTo>
                  <a:cubicBezTo>
                    <a:pt x="130364" y="130552"/>
                    <a:pt x="133782" y="127497"/>
                    <a:pt x="136000" y="129134"/>
                  </a:cubicBezTo>
                  <a:cubicBezTo>
                    <a:pt x="142327" y="133934"/>
                    <a:pt x="143346" y="134625"/>
                    <a:pt x="146509" y="143643"/>
                  </a:cubicBezTo>
                  <a:cubicBezTo>
                    <a:pt x="149309" y="151607"/>
                    <a:pt x="137745" y="154407"/>
                    <a:pt x="131673" y="153025"/>
                  </a:cubicBezTo>
                  <a:cubicBezTo>
                    <a:pt x="122545" y="150807"/>
                    <a:pt x="120109" y="149497"/>
                    <a:pt x="112727" y="150225"/>
                  </a:cubicBezTo>
                  <a:lnTo>
                    <a:pt x="112727" y="132916"/>
                  </a:lnTo>
                  <a:close/>
                  <a:moveTo>
                    <a:pt x="107127" y="2952"/>
                  </a:moveTo>
                  <a:cubicBezTo>
                    <a:pt x="109455" y="4843"/>
                    <a:pt x="111455" y="7279"/>
                    <a:pt x="112727" y="8916"/>
                  </a:cubicBezTo>
                  <a:lnTo>
                    <a:pt x="112727" y="18261"/>
                  </a:lnTo>
                  <a:cubicBezTo>
                    <a:pt x="111564" y="20370"/>
                    <a:pt x="109818" y="22807"/>
                    <a:pt x="107127" y="25752"/>
                  </a:cubicBezTo>
                  <a:lnTo>
                    <a:pt x="107127" y="2952"/>
                  </a:lnTo>
                  <a:lnTo>
                    <a:pt x="107127" y="2952"/>
                  </a:lnTo>
                  <a:close/>
                  <a:moveTo>
                    <a:pt x="107127" y="34625"/>
                  </a:moveTo>
                  <a:cubicBezTo>
                    <a:pt x="108764" y="35788"/>
                    <a:pt x="110145" y="37207"/>
                    <a:pt x="109345" y="40952"/>
                  </a:cubicBezTo>
                  <a:cubicBezTo>
                    <a:pt x="108982" y="42225"/>
                    <a:pt x="110618" y="43170"/>
                    <a:pt x="112727" y="43752"/>
                  </a:cubicBezTo>
                  <a:lnTo>
                    <a:pt x="112727" y="50661"/>
                  </a:lnTo>
                  <a:cubicBezTo>
                    <a:pt x="110836" y="50443"/>
                    <a:pt x="108982" y="50443"/>
                    <a:pt x="108036" y="50552"/>
                  </a:cubicBezTo>
                  <a:cubicBezTo>
                    <a:pt x="107673" y="50661"/>
                    <a:pt x="107345" y="50807"/>
                    <a:pt x="107127" y="50916"/>
                  </a:cubicBezTo>
                  <a:lnTo>
                    <a:pt x="107127" y="34661"/>
                  </a:lnTo>
                  <a:lnTo>
                    <a:pt x="107127" y="34661"/>
                  </a:lnTo>
                  <a:close/>
                  <a:moveTo>
                    <a:pt x="112727" y="33097"/>
                  </a:moveTo>
                  <a:cubicBezTo>
                    <a:pt x="111418" y="32043"/>
                    <a:pt x="110509" y="31097"/>
                    <a:pt x="110255" y="30152"/>
                  </a:cubicBezTo>
                  <a:cubicBezTo>
                    <a:pt x="110036" y="28879"/>
                    <a:pt x="110945" y="27934"/>
                    <a:pt x="112727" y="27352"/>
                  </a:cubicBezTo>
                  <a:lnTo>
                    <a:pt x="112727" y="33097"/>
                  </a:lnTo>
                  <a:lnTo>
                    <a:pt x="112727" y="33097"/>
                  </a:lnTo>
                  <a:close/>
                  <a:moveTo>
                    <a:pt x="112727" y="118079"/>
                  </a:moveTo>
                  <a:cubicBezTo>
                    <a:pt x="110727" y="119134"/>
                    <a:pt x="108873" y="120443"/>
                    <a:pt x="107127" y="121716"/>
                  </a:cubicBezTo>
                  <a:lnTo>
                    <a:pt x="107127" y="96334"/>
                  </a:lnTo>
                  <a:cubicBezTo>
                    <a:pt x="109127" y="96079"/>
                    <a:pt x="110982" y="95970"/>
                    <a:pt x="112727" y="95861"/>
                  </a:cubicBezTo>
                  <a:lnTo>
                    <a:pt x="112727" y="118079"/>
                  </a:lnTo>
                  <a:lnTo>
                    <a:pt x="112727" y="118079"/>
                  </a:lnTo>
                  <a:close/>
                  <a:moveTo>
                    <a:pt x="107127" y="133279"/>
                  </a:moveTo>
                  <a:cubicBezTo>
                    <a:pt x="108873" y="133279"/>
                    <a:pt x="110764" y="133061"/>
                    <a:pt x="112727" y="132807"/>
                  </a:cubicBezTo>
                  <a:lnTo>
                    <a:pt x="112727" y="150116"/>
                  </a:lnTo>
                  <a:cubicBezTo>
                    <a:pt x="111418" y="150334"/>
                    <a:pt x="109927" y="150588"/>
                    <a:pt x="108146" y="150807"/>
                  </a:cubicBezTo>
                  <a:cubicBezTo>
                    <a:pt x="107782" y="150916"/>
                    <a:pt x="107418" y="151025"/>
                    <a:pt x="107091" y="151388"/>
                  </a:cubicBezTo>
                  <a:lnTo>
                    <a:pt x="107091" y="133279"/>
                  </a:lnTo>
                  <a:lnTo>
                    <a:pt x="107091" y="133279"/>
                  </a:lnTo>
                  <a:close/>
                  <a:moveTo>
                    <a:pt x="112727" y="90370"/>
                  </a:moveTo>
                  <a:cubicBezTo>
                    <a:pt x="110982" y="90479"/>
                    <a:pt x="109091" y="90625"/>
                    <a:pt x="107127" y="90697"/>
                  </a:cubicBezTo>
                  <a:lnTo>
                    <a:pt x="107127" y="75388"/>
                  </a:lnTo>
                  <a:cubicBezTo>
                    <a:pt x="107818" y="75388"/>
                    <a:pt x="108291" y="75279"/>
                    <a:pt x="108618" y="74916"/>
                  </a:cubicBezTo>
                  <a:cubicBezTo>
                    <a:pt x="109564" y="73970"/>
                    <a:pt x="111309" y="73061"/>
                    <a:pt x="109782" y="71534"/>
                  </a:cubicBezTo>
                  <a:cubicBezTo>
                    <a:pt x="109164" y="70843"/>
                    <a:pt x="108618" y="70588"/>
                    <a:pt x="107091" y="70734"/>
                  </a:cubicBezTo>
                  <a:lnTo>
                    <a:pt x="107091" y="55643"/>
                  </a:lnTo>
                  <a:cubicBezTo>
                    <a:pt x="107673" y="56370"/>
                    <a:pt x="109636" y="56952"/>
                    <a:pt x="111636" y="56697"/>
                  </a:cubicBezTo>
                  <a:lnTo>
                    <a:pt x="112691" y="56697"/>
                  </a:lnTo>
                  <a:lnTo>
                    <a:pt x="112691" y="90370"/>
                  </a:lnTo>
                  <a:close/>
                  <a:moveTo>
                    <a:pt x="89564" y="19970"/>
                  </a:moveTo>
                  <a:cubicBezTo>
                    <a:pt x="90255" y="19607"/>
                    <a:pt x="90945" y="19134"/>
                    <a:pt x="91527" y="18588"/>
                  </a:cubicBezTo>
                  <a:cubicBezTo>
                    <a:pt x="95964" y="14043"/>
                    <a:pt x="91164" y="952"/>
                    <a:pt x="100182" y="7"/>
                  </a:cubicBezTo>
                  <a:cubicBezTo>
                    <a:pt x="102618" y="-103"/>
                    <a:pt x="105091" y="1170"/>
                    <a:pt x="107091" y="2916"/>
                  </a:cubicBezTo>
                  <a:lnTo>
                    <a:pt x="107091" y="25716"/>
                  </a:lnTo>
                  <a:cubicBezTo>
                    <a:pt x="106618" y="26297"/>
                    <a:pt x="106036" y="26879"/>
                    <a:pt x="105564" y="27570"/>
                  </a:cubicBezTo>
                  <a:cubicBezTo>
                    <a:pt x="105091" y="27934"/>
                    <a:pt x="104509" y="28297"/>
                    <a:pt x="104145" y="31097"/>
                  </a:cubicBezTo>
                  <a:cubicBezTo>
                    <a:pt x="104400" y="32952"/>
                    <a:pt x="105782" y="33679"/>
                    <a:pt x="107091" y="34588"/>
                  </a:cubicBezTo>
                  <a:lnTo>
                    <a:pt x="107091" y="50843"/>
                  </a:lnTo>
                  <a:cubicBezTo>
                    <a:pt x="105782" y="51679"/>
                    <a:pt x="106509" y="53788"/>
                    <a:pt x="106945" y="55388"/>
                  </a:cubicBezTo>
                  <a:cubicBezTo>
                    <a:pt x="106945" y="55388"/>
                    <a:pt x="107091" y="55497"/>
                    <a:pt x="107091" y="55607"/>
                  </a:cubicBezTo>
                  <a:lnTo>
                    <a:pt x="107091" y="70697"/>
                  </a:lnTo>
                  <a:lnTo>
                    <a:pt x="106618" y="70697"/>
                  </a:lnTo>
                  <a:cubicBezTo>
                    <a:pt x="104145" y="71170"/>
                    <a:pt x="104618" y="71861"/>
                    <a:pt x="103927" y="74188"/>
                  </a:cubicBezTo>
                  <a:cubicBezTo>
                    <a:pt x="104036" y="74770"/>
                    <a:pt x="105782" y="75352"/>
                    <a:pt x="107091" y="75352"/>
                  </a:cubicBezTo>
                  <a:lnTo>
                    <a:pt x="107091" y="90661"/>
                  </a:lnTo>
                  <a:cubicBezTo>
                    <a:pt x="104873" y="90916"/>
                    <a:pt x="102400" y="91025"/>
                    <a:pt x="100073" y="91243"/>
                  </a:cubicBezTo>
                  <a:cubicBezTo>
                    <a:pt x="96582" y="91461"/>
                    <a:pt x="93055" y="91716"/>
                    <a:pt x="89564" y="92043"/>
                  </a:cubicBezTo>
                  <a:lnTo>
                    <a:pt x="89564" y="80916"/>
                  </a:lnTo>
                  <a:cubicBezTo>
                    <a:pt x="90727" y="81279"/>
                    <a:pt x="92364" y="81170"/>
                    <a:pt x="93055" y="80443"/>
                  </a:cubicBezTo>
                  <a:cubicBezTo>
                    <a:pt x="95055" y="78334"/>
                    <a:pt x="95164" y="77752"/>
                    <a:pt x="92836" y="76807"/>
                  </a:cubicBezTo>
                  <a:cubicBezTo>
                    <a:pt x="92727" y="77025"/>
                    <a:pt x="91891" y="75388"/>
                    <a:pt x="90618" y="76807"/>
                  </a:cubicBezTo>
                  <a:cubicBezTo>
                    <a:pt x="90145" y="77388"/>
                    <a:pt x="89818" y="77752"/>
                    <a:pt x="89564" y="77970"/>
                  </a:cubicBezTo>
                  <a:lnTo>
                    <a:pt x="89564" y="55279"/>
                  </a:lnTo>
                  <a:cubicBezTo>
                    <a:pt x="90727" y="54588"/>
                    <a:pt x="91891" y="53534"/>
                    <a:pt x="92000" y="52697"/>
                  </a:cubicBezTo>
                  <a:cubicBezTo>
                    <a:pt x="92364" y="49897"/>
                    <a:pt x="92473" y="48734"/>
                    <a:pt x="90145" y="49316"/>
                  </a:cubicBezTo>
                  <a:cubicBezTo>
                    <a:pt x="90145" y="49425"/>
                    <a:pt x="89927" y="49534"/>
                    <a:pt x="89564" y="49643"/>
                  </a:cubicBezTo>
                  <a:lnTo>
                    <a:pt x="89564" y="19825"/>
                  </a:lnTo>
                  <a:lnTo>
                    <a:pt x="89564" y="19825"/>
                  </a:lnTo>
                  <a:close/>
                  <a:moveTo>
                    <a:pt x="107091" y="121716"/>
                  </a:moveTo>
                  <a:cubicBezTo>
                    <a:pt x="103127" y="124988"/>
                    <a:pt x="100182" y="128625"/>
                    <a:pt x="100073" y="130843"/>
                  </a:cubicBezTo>
                  <a:cubicBezTo>
                    <a:pt x="99964" y="133061"/>
                    <a:pt x="102873" y="133534"/>
                    <a:pt x="107091" y="133279"/>
                  </a:cubicBezTo>
                  <a:lnTo>
                    <a:pt x="107091" y="151388"/>
                  </a:lnTo>
                  <a:cubicBezTo>
                    <a:pt x="104036" y="154552"/>
                    <a:pt x="107091" y="170116"/>
                    <a:pt x="104255" y="177243"/>
                  </a:cubicBezTo>
                  <a:cubicBezTo>
                    <a:pt x="102036" y="182625"/>
                    <a:pt x="98982" y="189170"/>
                    <a:pt x="96073" y="193607"/>
                  </a:cubicBezTo>
                  <a:cubicBezTo>
                    <a:pt x="94073" y="196516"/>
                    <a:pt x="91855" y="199097"/>
                    <a:pt x="89527" y="201097"/>
                  </a:cubicBezTo>
                  <a:lnTo>
                    <a:pt x="89527" y="98916"/>
                  </a:lnTo>
                  <a:lnTo>
                    <a:pt x="92691" y="98334"/>
                  </a:lnTo>
                  <a:cubicBezTo>
                    <a:pt x="97382" y="97497"/>
                    <a:pt x="102400" y="96807"/>
                    <a:pt x="107091" y="96334"/>
                  </a:cubicBezTo>
                  <a:lnTo>
                    <a:pt x="107091" y="121716"/>
                  </a:lnTo>
                  <a:close/>
                  <a:moveTo>
                    <a:pt x="70000" y="15207"/>
                  </a:moveTo>
                  <a:cubicBezTo>
                    <a:pt x="73491" y="14261"/>
                    <a:pt x="77382" y="14625"/>
                    <a:pt x="79236" y="16261"/>
                  </a:cubicBezTo>
                  <a:cubicBezTo>
                    <a:pt x="82291" y="18952"/>
                    <a:pt x="86145" y="21388"/>
                    <a:pt x="89527" y="20007"/>
                  </a:cubicBezTo>
                  <a:lnTo>
                    <a:pt x="89527" y="49825"/>
                  </a:lnTo>
                  <a:cubicBezTo>
                    <a:pt x="89164" y="49934"/>
                    <a:pt x="88582" y="50188"/>
                    <a:pt x="88255" y="51097"/>
                  </a:cubicBezTo>
                  <a:cubicBezTo>
                    <a:pt x="87091" y="53425"/>
                    <a:pt x="86618" y="53897"/>
                    <a:pt x="87309" y="56261"/>
                  </a:cubicBezTo>
                  <a:cubicBezTo>
                    <a:pt x="87636" y="56479"/>
                    <a:pt x="88582" y="56152"/>
                    <a:pt x="89527" y="55425"/>
                  </a:cubicBezTo>
                  <a:lnTo>
                    <a:pt x="89527" y="78116"/>
                  </a:lnTo>
                  <a:cubicBezTo>
                    <a:pt x="89211" y="78504"/>
                    <a:pt x="88898" y="79243"/>
                    <a:pt x="88582" y="80334"/>
                  </a:cubicBezTo>
                  <a:cubicBezTo>
                    <a:pt x="88582" y="80697"/>
                    <a:pt x="89055" y="80916"/>
                    <a:pt x="89527" y="81025"/>
                  </a:cubicBezTo>
                  <a:lnTo>
                    <a:pt x="89527" y="92152"/>
                  </a:lnTo>
                  <a:cubicBezTo>
                    <a:pt x="85418" y="92625"/>
                    <a:pt x="81455" y="93097"/>
                    <a:pt x="77709" y="93897"/>
                  </a:cubicBezTo>
                  <a:cubicBezTo>
                    <a:pt x="76182" y="94261"/>
                    <a:pt x="73018" y="94479"/>
                    <a:pt x="70473" y="96116"/>
                  </a:cubicBezTo>
                  <a:cubicBezTo>
                    <a:pt x="70364" y="96116"/>
                    <a:pt x="70109" y="96225"/>
                    <a:pt x="70000" y="96370"/>
                  </a:cubicBezTo>
                  <a:lnTo>
                    <a:pt x="70000" y="78843"/>
                  </a:lnTo>
                  <a:cubicBezTo>
                    <a:pt x="72909" y="77207"/>
                    <a:pt x="75855" y="74625"/>
                    <a:pt x="76182" y="72770"/>
                  </a:cubicBezTo>
                  <a:cubicBezTo>
                    <a:pt x="76982" y="65497"/>
                    <a:pt x="76873" y="61788"/>
                    <a:pt x="70909" y="63279"/>
                  </a:cubicBezTo>
                  <a:cubicBezTo>
                    <a:pt x="70909" y="63534"/>
                    <a:pt x="70545" y="63643"/>
                    <a:pt x="69964" y="63752"/>
                  </a:cubicBezTo>
                  <a:lnTo>
                    <a:pt x="69964" y="49607"/>
                  </a:lnTo>
                  <a:cubicBezTo>
                    <a:pt x="72873" y="47970"/>
                    <a:pt x="76618" y="43970"/>
                    <a:pt x="77200" y="40479"/>
                  </a:cubicBezTo>
                  <a:cubicBezTo>
                    <a:pt x="77891" y="33461"/>
                    <a:pt x="75564" y="28552"/>
                    <a:pt x="69964" y="29716"/>
                  </a:cubicBezTo>
                  <a:lnTo>
                    <a:pt x="69964" y="15207"/>
                  </a:lnTo>
                  <a:lnTo>
                    <a:pt x="69964" y="15207"/>
                  </a:lnTo>
                  <a:close/>
                  <a:moveTo>
                    <a:pt x="89527" y="201134"/>
                  </a:moveTo>
                  <a:cubicBezTo>
                    <a:pt x="84036" y="205825"/>
                    <a:pt x="78436" y="207316"/>
                    <a:pt x="75273" y="204879"/>
                  </a:cubicBezTo>
                  <a:cubicBezTo>
                    <a:pt x="74073" y="203934"/>
                    <a:pt x="72436" y="201970"/>
                    <a:pt x="70000" y="199243"/>
                  </a:cubicBezTo>
                  <a:lnTo>
                    <a:pt x="70000" y="178334"/>
                  </a:lnTo>
                  <a:cubicBezTo>
                    <a:pt x="74800" y="177970"/>
                    <a:pt x="78764" y="177388"/>
                    <a:pt x="79709" y="175643"/>
                  </a:cubicBezTo>
                  <a:cubicBezTo>
                    <a:pt x="82982" y="170043"/>
                    <a:pt x="82727" y="164516"/>
                    <a:pt x="82036" y="157861"/>
                  </a:cubicBezTo>
                  <a:cubicBezTo>
                    <a:pt x="82146" y="155316"/>
                    <a:pt x="78545" y="156807"/>
                    <a:pt x="72800" y="156116"/>
                  </a:cubicBezTo>
                  <a:cubicBezTo>
                    <a:pt x="71855" y="156007"/>
                    <a:pt x="71018" y="156007"/>
                    <a:pt x="70000" y="156007"/>
                  </a:cubicBezTo>
                  <a:lnTo>
                    <a:pt x="70000" y="139643"/>
                  </a:lnTo>
                  <a:cubicBezTo>
                    <a:pt x="72000" y="139534"/>
                    <a:pt x="73746" y="139316"/>
                    <a:pt x="74691" y="138225"/>
                  </a:cubicBezTo>
                  <a:cubicBezTo>
                    <a:pt x="77273" y="135316"/>
                    <a:pt x="72000" y="132261"/>
                    <a:pt x="72473" y="129570"/>
                  </a:cubicBezTo>
                  <a:cubicBezTo>
                    <a:pt x="73055" y="125025"/>
                    <a:pt x="84509" y="123716"/>
                    <a:pt x="85709" y="120697"/>
                  </a:cubicBezTo>
                  <a:cubicBezTo>
                    <a:pt x="86873" y="117207"/>
                    <a:pt x="88873" y="119061"/>
                    <a:pt x="89309" y="114952"/>
                  </a:cubicBezTo>
                  <a:cubicBezTo>
                    <a:pt x="89673" y="111097"/>
                    <a:pt x="80800" y="115170"/>
                    <a:pt x="77164" y="116225"/>
                  </a:cubicBezTo>
                  <a:cubicBezTo>
                    <a:pt x="74473" y="117025"/>
                    <a:pt x="72255" y="117388"/>
                    <a:pt x="70036" y="117970"/>
                  </a:cubicBezTo>
                  <a:lnTo>
                    <a:pt x="70036" y="102661"/>
                  </a:lnTo>
                  <a:cubicBezTo>
                    <a:pt x="75527" y="101388"/>
                    <a:pt x="82182" y="100079"/>
                    <a:pt x="89564" y="98916"/>
                  </a:cubicBezTo>
                  <a:lnTo>
                    <a:pt x="89564" y="201097"/>
                  </a:lnTo>
                  <a:close/>
                  <a:moveTo>
                    <a:pt x="29200" y="93788"/>
                  </a:moveTo>
                  <a:cubicBezTo>
                    <a:pt x="31782" y="91679"/>
                    <a:pt x="31091" y="61170"/>
                    <a:pt x="29673" y="51825"/>
                  </a:cubicBezTo>
                  <a:cubicBezTo>
                    <a:pt x="27927" y="47134"/>
                    <a:pt x="27455" y="40697"/>
                    <a:pt x="28145" y="37316"/>
                  </a:cubicBezTo>
                  <a:cubicBezTo>
                    <a:pt x="29091" y="32516"/>
                    <a:pt x="31673" y="31352"/>
                    <a:pt x="34691" y="32879"/>
                  </a:cubicBezTo>
                  <a:cubicBezTo>
                    <a:pt x="38073" y="34625"/>
                    <a:pt x="41818" y="39788"/>
                    <a:pt x="45818" y="47970"/>
                  </a:cubicBezTo>
                  <a:cubicBezTo>
                    <a:pt x="48509" y="53570"/>
                    <a:pt x="45600" y="52770"/>
                    <a:pt x="45600" y="54879"/>
                  </a:cubicBezTo>
                  <a:cubicBezTo>
                    <a:pt x="45382" y="65279"/>
                    <a:pt x="44436" y="75825"/>
                    <a:pt x="44291" y="82843"/>
                  </a:cubicBezTo>
                  <a:cubicBezTo>
                    <a:pt x="44291" y="87061"/>
                    <a:pt x="50036" y="87497"/>
                    <a:pt x="50982" y="84952"/>
                  </a:cubicBezTo>
                  <a:cubicBezTo>
                    <a:pt x="51927" y="67861"/>
                    <a:pt x="49818" y="45097"/>
                    <a:pt x="51345" y="35025"/>
                  </a:cubicBezTo>
                  <a:cubicBezTo>
                    <a:pt x="51564" y="28588"/>
                    <a:pt x="48764" y="20407"/>
                    <a:pt x="51455" y="18443"/>
                  </a:cubicBezTo>
                  <a:cubicBezTo>
                    <a:pt x="54509" y="16116"/>
                    <a:pt x="61491" y="17497"/>
                    <a:pt x="64655" y="19134"/>
                  </a:cubicBezTo>
                  <a:cubicBezTo>
                    <a:pt x="67127" y="20407"/>
                    <a:pt x="66982" y="16188"/>
                    <a:pt x="68873" y="15607"/>
                  </a:cubicBezTo>
                  <a:cubicBezTo>
                    <a:pt x="69236" y="15388"/>
                    <a:pt x="69709" y="15243"/>
                    <a:pt x="70036" y="15243"/>
                  </a:cubicBezTo>
                  <a:lnTo>
                    <a:pt x="70036" y="29752"/>
                  </a:lnTo>
                  <a:cubicBezTo>
                    <a:pt x="70036" y="29752"/>
                    <a:pt x="69782" y="29861"/>
                    <a:pt x="69564" y="29861"/>
                  </a:cubicBezTo>
                  <a:cubicBezTo>
                    <a:pt x="68618" y="30661"/>
                    <a:pt x="68873" y="31861"/>
                    <a:pt x="68873" y="32552"/>
                  </a:cubicBezTo>
                  <a:cubicBezTo>
                    <a:pt x="68182" y="38988"/>
                    <a:pt x="67127" y="44152"/>
                    <a:pt x="67236" y="50079"/>
                  </a:cubicBezTo>
                  <a:cubicBezTo>
                    <a:pt x="67673" y="50552"/>
                    <a:pt x="68873" y="50334"/>
                    <a:pt x="70036" y="49607"/>
                  </a:cubicBezTo>
                  <a:lnTo>
                    <a:pt x="70036" y="63752"/>
                  </a:lnTo>
                  <a:cubicBezTo>
                    <a:pt x="68727" y="64116"/>
                    <a:pt x="66655" y="64807"/>
                    <a:pt x="66400" y="68188"/>
                  </a:cubicBezTo>
                  <a:cubicBezTo>
                    <a:pt x="65927" y="74625"/>
                    <a:pt x="62073" y="74516"/>
                    <a:pt x="64073" y="80479"/>
                  </a:cubicBezTo>
                  <a:cubicBezTo>
                    <a:pt x="64873" y="81170"/>
                    <a:pt x="67455" y="80370"/>
                    <a:pt x="70036" y="78843"/>
                  </a:cubicBezTo>
                  <a:lnTo>
                    <a:pt x="70036" y="96370"/>
                  </a:lnTo>
                  <a:cubicBezTo>
                    <a:pt x="68291" y="97752"/>
                    <a:pt x="66873" y="100334"/>
                    <a:pt x="64546" y="100697"/>
                  </a:cubicBezTo>
                  <a:cubicBezTo>
                    <a:pt x="60545" y="101279"/>
                    <a:pt x="57309" y="101061"/>
                    <a:pt x="55164" y="101425"/>
                  </a:cubicBezTo>
                  <a:cubicBezTo>
                    <a:pt x="52255" y="101788"/>
                    <a:pt x="50727" y="102479"/>
                    <a:pt x="47345" y="102952"/>
                  </a:cubicBezTo>
                  <a:cubicBezTo>
                    <a:pt x="44291" y="103425"/>
                    <a:pt x="37273" y="104588"/>
                    <a:pt x="32727" y="108552"/>
                  </a:cubicBezTo>
                  <a:cubicBezTo>
                    <a:pt x="28400" y="112297"/>
                    <a:pt x="27818" y="123170"/>
                    <a:pt x="25491" y="127752"/>
                  </a:cubicBezTo>
                  <a:cubicBezTo>
                    <a:pt x="23491" y="131607"/>
                    <a:pt x="21382" y="135461"/>
                    <a:pt x="19782" y="138734"/>
                  </a:cubicBezTo>
                  <a:cubicBezTo>
                    <a:pt x="17564" y="142807"/>
                    <a:pt x="15673" y="146116"/>
                    <a:pt x="11345" y="147134"/>
                  </a:cubicBezTo>
                  <a:cubicBezTo>
                    <a:pt x="5382" y="148552"/>
                    <a:pt x="582" y="141170"/>
                    <a:pt x="0" y="136516"/>
                  </a:cubicBezTo>
                  <a:lnTo>
                    <a:pt x="0" y="134770"/>
                  </a:lnTo>
                  <a:cubicBezTo>
                    <a:pt x="1745" y="128007"/>
                    <a:pt x="3273" y="122479"/>
                    <a:pt x="3855" y="116297"/>
                  </a:cubicBezTo>
                  <a:cubicBezTo>
                    <a:pt x="4182" y="112079"/>
                    <a:pt x="2691" y="108116"/>
                    <a:pt x="3164" y="104734"/>
                  </a:cubicBezTo>
                  <a:cubicBezTo>
                    <a:pt x="3636" y="101461"/>
                    <a:pt x="5854" y="100043"/>
                    <a:pt x="7345" y="98407"/>
                  </a:cubicBezTo>
                  <a:cubicBezTo>
                    <a:pt x="9127" y="96297"/>
                    <a:pt x="10873" y="93861"/>
                    <a:pt x="14000" y="94443"/>
                  </a:cubicBezTo>
                  <a:cubicBezTo>
                    <a:pt x="16582" y="94916"/>
                    <a:pt x="18109" y="96879"/>
                    <a:pt x="20691" y="97134"/>
                  </a:cubicBezTo>
                  <a:cubicBezTo>
                    <a:pt x="24545" y="97607"/>
                    <a:pt x="26545" y="96079"/>
                    <a:pt x="29236" y="93861"/>
                  </a:cubicBezTo>
                  <a:lnTo>
                    <a:pt x="29236" y="93861"/>
                  </a:lnTo>
                  <a:close/>
                  <a:moveTo>
                    <a:pt x="70000" y="199243"/>
                  </a:moveTo>
                  <a:cubicBezTo>
                    <a:pt x="68145" y="197134"/>
                    <a:pt x="65891" y="194697"/>
                    <a:pt x="63091" y="192116"/>
                  </a:cubicBezTo>
                  <a:cubicBezTo>
                    <a:pt x="58800" y="188261"/>
                    <a:pt x="51418" y="185461"/>
                    <a:pt x="47564" y="181825"/>
                  </a:cubicBezTo>
                  <a:cubicBezTo>
                    <a:pt x="45091" y="177752"/>
                    <a:pt x="59600" y="178879"/>
                    <a:pt x="70000" y="178334"/>
                  </a:cubicBezTo>
                  <a:lnTo>
                    <a:pt x="70000" y="199243"/>
                  </a:lnTo>
                  <a:lnTo>
                    <a:pt x="70000" y="199243"/>
                  </a:lnTo>
                  <a:close/>
                  <a:moveTo>
                    <a:pt x="70000" y="155970"/>
                  </a:moveTo>
                  <a:lnTo>
                    <a:pt x="70000" y="139607"/>
                  </a:lnTo>
                  <a:cubicBezTo>
                    <a:pt x="68255" y="139716"/>
                    <a:pt x="66255" y="139716"/>
                    <a:pt x="64727" y="139825"/>
                  </a:cubicBezTo>
                  <a:cubicBezTo>
                    <a:pt x="54800" y="141097"/>
                    <a:pt x="42145" y="139825"/>
                    <a:pt x="32691" y="142297"/>
                  </a:cubicBezTo>
                  <a:cubicBezTo>
                    <a:pt x="22873" y="144988"/>
                    <a:pt x="24982" y="149097"/>
                    <a:pt x="29673" y="153388"/>
                  </a:cubicBezTo>
                  <a:cubicBezTo>
                    <a:pt x="32000" y="155607"/>
                    <a:pt x="32691" y="157243"/>
                    <a:pt x="39018" y="160407"/>
                  </a:cubicBezTo>
                  <a:cubicBezTo>
                    <a:pt x="45236" y="163461"/>
                    <a:pt x="60073" y="156334"/>
                    <a:pt x="70000" y="155970"/>
                  </a:cubicBezTo>
                  <a:lnTo>
                    <a:pt x="70000" y="155970"/>
                  </a:lnTo>
                  <a:close/>
                  <a:moveTo>
                    <a:pt x="70000" y="117970"/>
                  </a:moveTo>
                  <a:lnTo>
                    <a:pt x="70000" y="102661"/>
                  </a:lnTo>
                  <a:cubicBezTo>
                    <a:pt x="65091" y="103825"/>
                    <a:pt x="60982" y="104988"/>
                    <a:pt x="58182" y="106407"/>
                  </a:cubicBezTo>
                  <a:cubicBezTo>
                    <a:pt x="55491" y="107679"/>
                    <a:pt x="47891" y="112152"/>
                    <a:pt x="45200" y="113643"/>
                  </a:cubicBezTo>
                  <a:cubicBezTo>
                    <a:pt x="38764" y="117388"/>
                    <a:pt x="40182" y="120188"/>
                    <a:pt x="42982" y="122625"/>
                  </a:cubicBezTo>
                  <a:cubicBezTo>
                    <a:pt x="49636" y="128225"/>
                    <a:pt x="59127" y="125425"/>
                    <a:pt x="60873" y="123570"/>
                  </a:cubicBezTo>
                  <a:cubicBezTo>
                    <a:pt x="64255" y="119970"/>
                    <a:pt x="67091" y="118770"/>
                    <a:pt x="70000" y="117970"/>
                  </a:cubicBezTo>
                  <a:close/>
                </a:path>
              </a:pathLst>
            </a:custGeom>
            <a:grpFill/>
            <a:ln w="36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56" name="任意多边形: 形状 55"/>
            <p:cNvSpPr/>
            <p:nvPr/>
          </p:nvSpPr>
          <p:spPr>
            <a:xfrm>
              <a:off x="10262363" y="2714096"/>
              <a:ext cx="178566" cy="158604"/>
            </a:xfrm>
            <a:custGeom>
              <a:avLst/>
              <a:gdLst>
                <a:gd name="connsiteX0" fmla="*/ 42496 w 178566"/>
                <a:gd name="connsiteY0" fmla="*/ 46575 h 158604"/>
                <a:gd name="connsiteX1" fmla="*/ 57006 w 178566"/>
                <a:gd name="connsiteY1" fmla="*/ 44247 h 158604"/>
                <a:gd name="connsiteX2" fmla="*/ 55260 w 178566"/>
                <a:gd name="connsiteY2" fmla="*/ 14793 h 158604"/>
                <a:gd name="connsiteX3" fmla="*/ 60387 w 178566"/>
                <a:gd name="connsiteY3" fmla="*/ 5229 h 158604"/>
                <a:gd name="connsiteX4" fmla="*/ 72460 w 178566"/>
                <a:gd name="connsiteY4" fmla="*/ 66 h 158604"/>
                <a:gd name="connsiteX5" fmla="*/ 88351 w 178566"/>
                <a:gd name="connsiteY5" fmla="*/ 11047 h 158604"/>
                <a:gd name="connsiteX6" fmla="*/ 89733 w 178566"/>
                <a:gd name="connsiteY6" fmla="*/ 25666 h 158604"/>
                <a:gd name="connsiteX7" fmla="*/ 90787 w 178566"/>
                <a:gd name="connsiteY7" fmla="*/ 35629 h 158604"/>
                <a:gd name="connsiteX8" fmla="*/ 103878 w 178566"/>
                <a:gd name="connsiteY8" fmla="*/ 34211 h 158604"/>
                <a:gd name="connsiteX9" fmla="*/ 126678 w 178566"/>
                <a:gd name="connsiteY9" fmla="*/ 37847 h 158604"/>
                <a:gd name="connsiteX10" fmla="*/ 127478 w 178566"/>
                <a:gd name="connsiteY10" fmla="*/ 45775 h 158604"/>
                <a:gd name="connsiteX11" fmla="*/ 109696 w 178566"/>
                <a:gd name="connsiteY11" fmla="*/ 56429 h 158604"/>
                <a:gd name="connsiteX12" fmla="*/ 85042 w 178566"/>
                <a:gd name="connsiteY12" fmla="*/ 70575 h 158604"/>
                <a:gd name="connsiteX13" fmla="*/ 136242 w 178566"/>
                <a:gd name="connsiteY13" fmla="*/ 130902 h 158604"/>
                <a:gd name="connsiteX14" fmla="*/ 159406 w 178566"/>
                <a:gd name="connsiteY14" fmla="*/ 141556 h 158604"/>
                <a:gd name="connsiteX15" fmla="*/ 176715 w 178566"/>
                <a:gd name="connsiteY15" fmla="*/ 151011 h 158604"/>
                <a:gd name="connsiteX16" fmla="*/ 120715 w 178566"/>
                <a:gd name="connsiteY16" fmla="*/ 156393 h 158604"/>
                <a:gd name="connsiteX17" fmla="*/ 73369 w 178566"/>
                <a:gd name="connsiteY17" fmla="*/ 91156 h 158604"/>
                <a:gd name="connsiteX18" fmla="*/ 71733 w 178566"/>
                <a:gd name="connsiteY18" fmla="*/ 91993 h 158604"/>
                <a:gd name="connsiteX19" fmla="*/ 40860 w 178566"/>
                <a:gd name="connsiteY19" fmla="*/ 138866 h 158604"/>
                <a:gd name="connsiteX20" fmla="*/ 24606 w 178566"/>
                <a:gd name="connsiteY20" fmla="*/ 139120 h 158604"/>
                <a:gd name="connsiteX21" fmla="*/ 533 w 178566"/>
                <a:gd name="connsiteY21" fmla="*/ 127193 h 158604"/>
                <a:gd name="connsiteX22" fmla="*/ 3369 w 178566"/>
                <a:gd name="connsiteY22" fmla="*/ 122975 h 158604"/>
                <a:gd name="connsiteX23" fmla="*/ 36460 w 178566"/>
                <a:gd name="connsiteY23" fmla="*/ 110575 h 158604"/>
                <a:gd name="connsiteX24" fmla="*/ 51551 w 178566"/>
                <a:gd name="connsiteY24" fmla="*/ 78538 h 158604"/>
                <a:gd name="connsiteX25" fmla="*/ 14824 w 178566"/>
                <a:gd name="connsiteY25" fmla="*/ 75266 h 158604"/>
                <a:gd name="connsiteX26" fmla="*/ 25115 w 178566"/>
                <a:gd name="connsiteY26" fmla="*/ 44756 h 158604"/>
                <a:gd name="connsiteX27" fmla="*/ 42533 w 178566"/>
                <a:gd name="connsiteY27" fmla="*/ 46611 h 15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78566" h="158604">
                  <a:moveTo>
                    <a:pt x="42496" y="46575"/>
                  </a:moveTo>
                  <a:cubicBezTo>
                    <a:pt x="51406" y="46829"/>
                    <a:pt x="57115" y="45884"/>
                    <a:pt x="57006" y="44247"/>
                  </a:cubicBezTo>
                  <a:cubicBezTo>
                    <a:pt x="57369" y="36866"/>
                    <a:pt x="57478" y="24356"/>
                    <a:pt x="55260" y="14793"/>
                  </a:cubicBezTo>
                  <a:cubicBezTo>
                    <a:pt x="54096" y="9884"/>
                    <a:pt x="57733" y="6829"/>
                    <a:pt x="60387" y="5229"/>
                  </a:cubicBezTo>
                  <a:cubicBezTo>
                    <a:pt x="67042" y="1375"/>
                    <a:pt x="68824" y="-371"/>
                    <a:pt x="72460" y="66"/>
                  </a:cubicBezTo>
                  <a:cubicBezTo>
                    <a:pt x="79006" y="1011"/>
                    <a:pt x="83806" y="5084"/>
                    <a:pt x="88351" y="11047"/>
                  </a:cubicBezTo>
                  <a:cubicBezTo>
                    <a:pt x="90569" y="14211"/>
                    <a:pt x="92315" y="9775"/>
                    <a:pt x="89733" y="25666"/>
                  </a:cubicBezTo>
                  <a:cubicBezTo>
                    <a:pt x="88351" y="33847"/>
                    <a:pt x="89624" y="34429"/>
                    <a:pt x="90787" y="35629"/>
                  </a:cubicBezTo>
                  <a:cubicBezTo>
                    <a:pt x="94424" y="37156"/>
                    <a:pt x="98278" y="35956"/>
                    <a:pt x="103878" y="34211"/>
                  </a:cubicBezTo>
                  <a:cubicBezTo>
                    <a:pt x="110787" y="32356"/>
                    <a:pt x="113115" y="21702"/>
                    <a:pt x="126678" y="37847"/>
                  </a:cubicBezTo>
                  <a:cubicBezTo>
                    <a:pt x="128569" y="39702"/>
                    <a:pt x="129951" y="42393"/>
                    <a:pt x="127478" y="45775"/>
                  </a:cubicBezTo>
                  <a:cubicBezTo>
                    <a:pt x="124569" y="49738"/>
                    <a:pt x="117551" y="51993"/>
                    <a:pt x="109696" y="56429"/>
                  </a:cubicBezTo>
                  <a:cubicBezTo>
                    <a:pt x="99406" y="62138"/>
                    <a:pt x="82678" y="63229"/>
                    <a:pt x="85042" y="70575"/>
                  </a:cubicBezTo>
                  <a:cubicBezTo>
                    <a:pt x="92060" y="88102"/>
                    <a:pt x="111115" y="113375"/>
                    <a:pt x="136242" y="130902"/>
                  </a:cubicBezTo>
                  <a:cubicBezTo>
                    <a:pt x="142678" y="135338"/>
                    <a:pt x="150496" y="139084"/>
                    <a:pt x="159406" y="141556"/>
                  </a:cubicBezTo>
                  <a:cubicBezTo>
                    <a:pt x="172278" y="145047"/>
                    <a:pt x="183006" y="147738"/>
                    <a:pt x="176715" y="151011"/>
                  </a:cubicBezTo>
                  <a:cubicBezTo>
                    <a:pt x="167006" y="156029"/>
                    <a:pt x="130897" y="161884"/>
                    <a:pt x="120715" y="156393"/>
                  </a:cubicBezTo>
                  <a:cubicBezTo>
                    <a:pt x="110315" y="150793"/>
                    <a:pt x="78860" y="100975"/>
                    <a:pt x="73369" y="91156"/>
                  </a:cubicBezTo>
                  <a:cubicBezTo>
                    <a:pt x="73151" y="90684"/>
                    <a:pt x="72206" y="90684"/>
                    <a:pt x="71733" y="91993"/>
                  </a:cubicBezTo>
                  <a:cubicBezTo>
                    <a:pt x="65878" y="104866"/>
                    <a:pt x="53478" y="128938"/>
                    <a:pt x="40860" y="138866"/>
                  </a:cubicBezTo>
                  <a:cubicBezTo>
                    <a:pt x="35369" y="143302"/>
                    <a:pt x="27187" y="140975"/>
                    <a:pt x="24606" y="139120"/>
                  </a:cubicBezTo>
                  <a:cubicBezTo>
                    <a:pt x="21805" y="136902"/>
                    <a:pt x="3442" y="132902"/>
                    <a:pt x="533" y="127193"/>
                  </a:cubicBezTo>
                  <a:cubicBezTo>
                    <a:pt x="-1104" y="123556"/>
                    <a:pt x="1369" y="123338"/>
                    <a:pt x="3369" y="122975"/>
                  </a:cubicBezTo>
                  <a:cubicBezTo>
                    <a:pt x="27587" y="122029"/>
                    <a:pt x="30860" y="115011"/>
                    <a:pt x="36460" y="110575"/>
                  </a:cubicBezTo>
                  <a:cubicBezTo>
                    <a:pt x="51296" y="99120"/>
                    <a:pt x="53515" y="79338"/>
                    <a:pt x="51551" y="78538"/>
                  </a:cubicBezTo>
                  <a:cubicBezTo>
                    <a:pt x="29442" y="80647"/>
                    <a:pt x="21733" y="83338"/>
                    <a:pt x="14824" y="75266"/>
                  </a:cubicBezTo>
                  <a:cubicBezTo>
                    <a:pt x="1151" y="47775"/>
                    <a:pt x="12242" y="43120"/>
                    <a:pt x="25115" y="44756"/>
                  </a:cubicBezTo>
                  <a:cubicBezTo>
                    <a:pt x="31551" y="45702"/>
                    <a:pt x="40205" y="46502"/>
                    <a:pt x="42533" y="46611"/>
                  </a:cubicBezTo>
                  <a:close/>
                </a:path>
              </a:pathLst>
            </a:custGeom>
            <a:grpFill/>
            <a:ln w="36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7" name="任意多边形: 形状 56"/>
            <p:cNvSpPr/>
            <p:nvPr/>
          </p:nvSpPr>
          <p:spPr>
            <a:xfrm>
              <a:off x="10065318" y="2725374"/>
              <a:ext cx="135756" cy="136103"/>
            </a:xfrm>
            <a:custGeom>
              <a:avLst/>
              <a:gdLst>
                <a:gd name="connsiteX0" fmla="*/ 17142 w 135756"/>
                <a:gd name="connsiteY0" fmla="*/ 61478 h 136103"/>
                <a:gd name="connsiteX1" fmla="*/ 24378 w 135756"/>
                <a:gd name="connsiteY1" fmla="*/ 68278 h 136103"/>
                <a:gd name="connsiteX2" fmla="*/ 30124 w 135756"/>
                <a:gd name="connsiteY2" fmla="*/ 100314 h 136103"/>
                <a:gd name="connsiteX3" fmla="*/ 40887 w 135756"/>
                <a:gd name="connsiteY3" fmla="*/ 99732 h 136103"/>
                <a:gd name="connsiteX4" fmla="*/ 54087 w 135756"/>
                <a:gd name="connsiteY4" fmla="*/ 95659 h 136103"/>
                <a:gd name="connsiteX5" fmla="*/ 53251 w 135756"/>
                <a:gd name="connsiteY5" fmla="*/ 21078 h 136103"/>
                <a:gd name="connsiteX6" fmla="*/ 52342 w 135756"/>
                <a:gd name="connsiteY6" fmla="*/ 16859 h 136103"/>
                <a:gd name="connsiteX7" fmla="*/ 65796 w 135756"/>
                <a:gd name="connsiteY7" fmla="*/ 23 h 136103"/>
                <a:gd name="connsiteX8" fmla="*/ 83433 w 135756"/>
                <a:gd name="connsiteY8" fmla="*/ 18605 h 136103"/>
                <a:gd name="connsiteX9" fmla="*/ 79469 w 135756"/>
                <a:gd name="connsiteY9" fmla="*/ 56714 h 136103"/>
                <a:gd name="connsiteX10" fmla="*/ 79833 w 135756"/>
                <a:gd name="connsiteY10" fmla="*/ 88059 h 136103"/>
                <a:gd name="connsiteX11" fmla="*/ 102160 w 135756"/>
                <a:gd name="connsiteY11" fmla="*/ 84787 h 136103"/>
                <a:gd name="connsiteX12" fmla="*/ 113615 w 135756"/>
                <a:gd name="connsiteY12" fmla="*/ 57296 h 136103"/>
                <a:gd name="connsiteX13" fmla="*/ 135724 w 135756"/>
                <a:gd name="connsiteY13" fmla="*/ 72023 h 136103"/>
                <a:gd name="connsiteX14" fmla="*/ 131978 w 135756"/>
                <a:gd name="connsiteY14" fmla="*/ 98932 h 136103"/>
                <a:gd name="connsiteX15" fmla="*/ 129397 w 135756"/>
                <a:gd name="connsiteY15" fmla="*/ 116569 h 136103"/>
                <a:gd name="connsiteX16" fmla="*/ 111978 w 135756"/>
                <a:gd name="connsiteY16" fmla="*/ 135987 h 136103"/>
                <a:gd name="connsiteX17" fmla="*/ 103106 w 135756"/>
                <a:gd name="connsiteY17" fmla="*/ 113078 h 136103"/>
                <a:gd name="connsiteX18" fmla="*/ 101942 w 135756"/>
                <a:gd name="connsiteY18" fmla="*/ 105805 h 136103"/>
                <a:gd name="connsiteX19" fmla="*/ 81578 w 135756"/>
                <a:gd name="connsiteY19" fmla="*/ 110496 h 136103"/>
                <a:gd name="connsiteX20" fmla="*/ 72815 w 135756"/>
                <a:gd name="connsiteY20" fmla="*/ 117732 h 136103"/>
                <a:gd name="connsiteX21" fmla="*/ 35178 w 135756"/>
                <a:gd name="connsiteY21" fmla="*/ 123223 h 136103"/>
                <a:gd name="connsiteX22" fmla="*/ 24051 w 135756"/>
                <a:gd name="connsiteY22" fmla="*/ 133732 h 136103"/>
                <a:gd name="connsiteX23" fmla="*/ 14706 w 135756"/>
                <a:gd name="connsiteY23" fmla="*/ 134314 h 136103"/>
                <a:gd name="connsiteX24" fmla="*/ 2669 w 135756"/>
                <a:gd name="connsiteY24" fmla="*/ 121332 h 136103"/>
                <a:gd name="connsiteX25" fmla="*/ 4196 w 135756"/>
                <a:gd name="connsiteY25" fmla="*/ 103332 h 136103"/>
                <a:gd name="connsiteX26" fmla="*/ 7942 w 135756"/>
                <a:gd name="connsiteY26" fmla="*/ 70932 h 136103"/>
                <a:gd name="connsiteX27" fmla="*/ 17178 w 135756"/>
                <a:gd name="connsiteY27" fmla="*/ 61441 h 136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5756" h="136103">
                  <a:moveTo>
                    <a:pt x="17142" y="61478"/>
                  </a:moveTo>
                  <a:cubicBezTo>
                    <a:pt x="19833" y="62314"/>
                    <a:pt x="22051" y="63805"/>
                    <a:pt x="24378" y="68278"/>
                  </a:cubicBezTo>
                  <a:cubicBezTo>
                    <a:pt x="30924" y="78787"/>
                    <a:pt x="28233" y="92023"/>
                    <a:pt x="30124" y="100314"/>
                  </a:cubicBezTo>
                  <a:cubicBezTo>
                    <a:pt x="31760" y="101369"/>
                    <a:pt x="36087" y="100423"/>
                    <a:pt x="40887" y="99732"/>
                  </a:cubicBezTo>
                  <a:cubicBezTo>
                    <a:pt x="47324" y="98678"/>
                    <a:pt x="54342" y="97405"/>
                    <a:pt x="54087" y="95659"/>
                  </a:cubicBezTo>
                  <a:cubicBezTo>
                    <a:pt x="53178" y="86787"/>
                    <a:pt x="54560" y="29005"/>
                    <a:pt x="53251" y="21078"/>
                  </a:cubicBezTo>
                  <a:cubicBezTo>
                    <a:pt x="53033" y="20241"/>
                    <a:pt x="52560" y="17696"/>
                    <a:pt x="52342" y="16859"/>
                  </a:cubicBezTo>
                  <a:cubicBezTo>
                    <a:pt x="49396" y="3514"/>
                    <a:pt x="62015" y="-341"/>
                    <a:pt x="65796" y="23"/>
                  </a:cubicBezTo>
                  <a:cubicBezTo>
                    <a:pt x="72342" y="714"/>
                    <a:pt x="85324" y="13005"/>
                    <a:pt x="83433" y="18605"/>
                  </a:cubicBezTo>
                  <a:cubicBezTo>
                    <a:pt x="79942" y="24459"/>
                    <a:pt x="79578" y="40932"/>
                    <a:pt x="79469" y="56714"/>
                  </a:cubicBezTo>
                  <a:cubicBezTo>
                    <a:pt x="79360" y="70023"/>
                    <a:pt x="79106" y="83150"/>
                    <a:pt x="79833" y="88059"/>
                  </a:cubicBezTo>
                  <a:cubicBezTo>
                    <a:pt x="79833" y="92132"/>
                    <a:pt x="96560" y="87005"/>
                    <a:pt x="102160" y="84787"/>
                  </a:cubicBezTo>
                  <a:cubicBezTo>
                    <a:pt x="109178" y="83478"/>
                    <a:pt x="107651" y="61405"/>
                    <a:pt x="113615" y="57296"/>
                  </a:cubicBezTo>
                  <a:cubicBezTo>
                    <a:pt x="116560" y="55296"/>
                    <a:pt x="133142" y="58096"/>
                    <a:pt x="135724" y="72023"/>
                  </a:cubicBezTo>
                  <a:cubicBezTo>
                    <a:pt x="136051" y="79623"/>
                    <a:pt x="133833" y="89441"/>
                    <a:pt x="131978" y="98932"/>
                  </a:cubicBezTo>
                  <a:cubicBezTo>
                    <a:pt x="130706" y="105587"/>
                    <a:pt x="129651" y="113550"/>
                    <a:pt x="129397" y="116569"/>
                  </a:cubicBezTo>
                  <a:cubicBezTo>
                    <a:pt x="129178" y="119732"/>
                    <a:pt x="116306" y="132932"/>
                    <a:pt x="111978" y="135987"/>
                  </a:cubicBezTo>
                  <a:cubicBezTo>
                    <a:pt x="105178" y="137623"/>
                    <a:pt x="103106" y="121732"/>
                    <a:pt x="103106" y="113078"/>
                  </a:cubicBezTo>
                  <a:cubicBezTo>
                    <a:pt x="103106" y="108387"/>
                    <a:pt x="103215" y="106896"/>
                    <a:pt x="101942" y="105805"/>
                  </a:cubicBezTo>
                  <a:cubicBezTo>
                    <a:pt x="97978" y="105478"/>
                    <a:pt x="87542" y="107223"/>
                    <a:pt x="81578" y="110496"/>
                  </a:cubicBezTo>
                  <a:cubicBezTo>
                    <a:pt x="78306" y="112241"/>
                    <a:pt x="77142" y="116932"/>
                    <a:pt x="72815" y="117732"/>
                  </a:cubicBezTo>
                  <a:cubicBezTo>
                    <a:pt x="55506" y="117041"/>
                    <a:pt x="37869" y="120532"/>
                    <a:pt x="35178" y="123223"/>
                  </a:cubicBezTo>
                  <a:cubicBezTo>
                    <a:pt x="33651" y="124750"/>
                    <a:pt x="25469" y="131769"/>
                    <a:pt x="24051" y="133732"/>
                  </a:cubicBezTo>
                  <a:cubicBezTo>
                    <a:pt x="22669" y="135623"/>
                    <a:pt x="16560" y="133623"/>
                    <a:pt x="14706" y="134314"/>
                  </a:cubicBezTo>
                  <a:cubicBezTo>
                    <a:pt x="10269" y="135732"/>
                    <a:pt x="7687" y="127878"/>
                    <a:pt x="2669" y="121332"/>
                  </a:cubicBezTo>
                  <a:cubicBezTo>
                    <a:pt x="-2604" y="114678"/>
                    <a:pt x="1033" y="110678"/>
                    <a:pt x="4196" y="103332"/>
                  </a:cubicBezTo>
                  <a:cubicBezTo>
                    <a:pt x="7578" y="95150"/>
                    <a:pt x="8742" y="80750"/>
                    <a:pt x="7942" y="70932"/>
                  </a:cubicBezTo>
                  <a:cubicBezTo>
                    <a:pt x="7942" y="65914"/>
                    <a:pt x="7687" y="60169"/>
                    <a:pt x="17178" y="61441"/>
                  </a:cubicBezTo>
                  <a:close/>
                </a:path>
              </a:pathLst>
            </a:custGeom>
            <a:grpFill/>
            <a:ln w="36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58" name="任意多边形: 形状 57"/>
            <p:cNvSpPr/>
            <p:nvPr/>
          </p:nvSpPr>
          <p:spPr>
            <a:xfrm>
              <a:off x="9854023" y="2680561"/>
              <a:ext cx="149984" cy="225636"/>
            </a:xfrm>
            <a:custGeom>
              <a:avLst/>
              <a:gdLst>
                <a:gd name="connsiteX0" fmla="*/ 99236 w 149984"/>
                <a:gd name="connsiteY0" fmla="*/ 39418 h 225636"/>
                <a:gd name="connsiteX1" fmla="*/ 108946 w 149984"/>
                <a:gd name="connsiteY1" fmla="*/ 39309 h 225636"/>
                <a:gd name="connsiteX2" fmla="*/ 128109 w 149984"/>
                <a:gd name="connsiteY2" fmla="*/ 33345 h 225636"/>
                <a:gd name="connsiteX3" fmla="*/ 149600 w 149984"/>
                <a:gd name="connsiteY3" fmla="*/ 51709 h 225636"/>
                <a:gd name="connsiteX4" fmla="*/ 143055 w 149984"/>
                <a:gd name="connsiteY4" fmla="*/ 65163 h 225636"/>
                <a:gd name="connsiteX5" fmla="*/ 139309 w 149984"/>
                <a:gd name="connsiteY5" fmla="*/ 66218 h 225636"/>
                <a:gd name="connsiteX6" fmla="*/ 127855 w 149984"/>
                <a:gd name="connsiteY6" fmla="*/ 80363 h 225636"/>
                <a:gd name="connsiteX7" fmla="*/ 130655 w 149984"/>
                <a:gd name="connsiteY7" fmla="*/ 87491 h 225636"/>
                <a:gd name="connsiteX8" fmla="*/ 122364 w 149984"/>
                <a:gd name="connsiteY8" fmla="*/ 103854 h 225636"/>
                <a:gd name="connsiteX9" fmla="*/ 114982 w 149984"/>
                <a:gd name="connsiteY9" fmla="*/ 105818 h 225636"/>
                <a:gd name="connsiteX10" fmla="*/ 99200 w 149984"/>
                <a:gd name="connsiteY10" fmla="*/ 109091 h 225636"/>
                <a:gd name="connsiteX11" fmla="*/ 99200 w 149984"/>
                <a:gd name="connsiteY11" fmla="*/ 78473 h 225636"/>
                <a:gd name="connsiteX12" fmla="*/ 104218 w 149984"/>
                <a:gd name="connsiteY12" fmla="*/ 73091 h 225636"/>
                <a:gd name="connsiteX13" fmla="*/ 108691 w 149984"/>
                <a:gd name="connsiteY13" fmla="*/ 56836 h 225636"/>
                <a:gd name="connsiteX14" fmla="*/ 99200 w 149984"/>
                <a:gd name="connsiteY14" fmla="*/ 55418 h 225636"/>
                <a:gd name="connsiteX15" fmla="*/ 99200 w 149984"/>
                <a:gd name="connsiteY15" fmla="*/ 39382 h 225636"/>
                <a:gd name="connsiteX16" fmla="*/ 47455 w 149984"/>
                <a:gd name="connsiteY16" fmla="*/ 54400 h 225636"/>
                <a:gd name="connsiteX17" fmla="*/ 61600 w 149984"/>
                <a:gd name="connsiteY17" fmla="*/ 47854 h 225636"/>
                <a:gd name="connsiteX18" fmla="*/ 60545 w 149984"/>
                <a:gd name="connsiteY18" fmla="*/ 22836 h 225636"/>
                <a:gd name="connsiteX19" fmla="*/ 59491 w 149984"/>
                <a:gd name="connsiteY19" fmla="*/ 18509 h 225636"/>
                <a:gd name="connsiteX20" fmla="*/ 74909 w 149984"/>
                <a:gd name="connsiteY20" fmla="*/ 36 h 225636"/>
                <a:gd name="connsiteX21" fmla="*/ 91746 w 149984"/>
                <a:gd name="connsiteY21" fmla="*/ 12182 h 225636"/>
                <a:gd name="connsiteX22" fmla="*/ 91273 w 149984"/>
                <a:gd name="connsiteY22" fmla="*/ 38836 h 225636"/>
                <a:gd name="connsiteX23" fmla="*/ 99236 w 149984"/>
                <a:gd name="connsiteY23" fmla="*/ 39418 h 225636"/>
                <a:gd name="connsiteX24" fmla="*/ 99236 w 149984"/>
                <a:gd name="connsiteY24" fmla="*/ 55454 h 225636"/>
                <a:gd name="connsiteX25" fmla="*/ 91055 w 149984"/>
                <a:gd name="connsiteY25" fmla="*/ 57782 h 225636"/>
                <a:gd name="connsiteX26" fmla="*/ 90473 w 149984"/>
                <a:gd name="connsiteY26" fmla="*/ 81527 h 225636"/>
                <a:gd name="connsiteX27" fmla="*/ 99236 w 149984"/>
                <a:gd name="connsiteY27" fmla="*/ 78473 h 225636"/>
                <a:gd name="connsiteX28" fmla="*/ 99236 w 149984"/>
                <a:gd name="connsiteY28" fmla="*/ 109091 h 225636"/>
                <a:gd name="connsiteX29" fmla="*/ 87891 w 149984"/>
                <a:gd name="connsiteY29" fmla="*/ 115163 h 225636"/>
                <a:gd name="connsiteX30" fmla="*/ 84255 w 149984"/>
                <a:gd name="connsiteY30" fmla="*/ 196654 h 225636"/>
                <a:gd name="connsiteX31" fmla="*/ 69891 w 149984"/>
                <a:gd name="connsiteY31" fmla="*/ 225636 h 225636"/>
                <a:gd name="connsiteX32" fmla="*/ 59236 w 149984"/>
                <a:gd name="connsiteY32" fmla="*/ 195018 h 225636"/>
                <a:gd name="connsiteX33" fmla="*/ 58073 w 149984"/>
                <a:gd name="connsiteY33" fmla="*/ 119236 h 225636"/>
                <a:gd name="connsiteX34" fmla="*/ 47418 w 149984"/>
                <a:gd name="connsiteY34" fmla="*/ 122509 h 225636"/>
                <a:gd name="connsiteX35" fmla="*/ 47418 w 149984"/>
                <a:gd name="connsiteY35" fmla="*/ 96436 h 225636"/>
                <a:gd name="connsiteX36" fmla="*/ 56182 w 149984"/>
                <a:gd name="connsiteY36" fmla="*/ 93382 h 225636"/>
                <a:gd name="connsiteX37" fmla="*/ 57018 w 149984"/>
                <a:gd name="connsiteY37" fmla="*/ 72109 h 225636"/>
                <a:gd name="connsiteX38" fmla="*/ 52909 w 149984"/>
                <a:gd name="connsiteY38" fmla="*/ 73382 h 225636"/>
                <a:gd name="connsiteX39" fmla="*/ 47418 w 149984"/>
                <a:gd name="connsiteY39" fmla="*/ 75709 h 225636"/>
                <a:gd name="connsiteX40" fmla="*/ 47418 w 149984"/>
                <a:gd name="connsiteY40" fmla="*/ 54327 h 225636"/>
                <a:gd name="connsiteX41" fmla="*/ 28873 w 149984"/>
                <a:gd name="connsiteY41" fmla="*/ 63273 h 225636"/>
                <a:gd name="connsiteX42" fmla="*/ 38473 w 149984"/>
                <a:gd name="connsiteY42" fmla="*/ 59782 h 225636"/>
                <a:gd name="connsiteX43" fmla="*/ 47455 w 149984"/>
                <a:gd name="connsiteY43" fmla="*/ 54400 h 225636"/>
                <a:gd name="connsiteX44" fmla="*/ 47455 w 149984"/>
                <a:gd name="connsiteY44" fmla="*/ 75782 h 225636"/>
                <a:gd name="connsiteX45" fmla="*/ 38218 w 149984"/>
                <a:gd name="connsiteY45" fmla="*/ 75891 h 225636"/>
                <a:gd name="connsiteX46" fmla="*/ 41855 w 149984"/>
                <a:gd name="connsiteY46" fmla="*/ 96000 h 225636"/>
                <a:gd name="connsiteX47" fmla="*/ 47455 w 149984"/>
                <a:gd name="connsiteY47" fmla="*/ 96473 h 225636"/>
                <a:gd name="connsiteX48" fmla="*/ 47455 w 149984"/>
                <a:gd name="connsiteY48" fmla="*/ 122545 h 225636"/>
                <a:gd name="connsiteX49" fmla="*/ 38000 w 149984"/>
                <a:gd name="connsiteY49" fmla="*/ 126400 h 225636"/>
                <a:gd name="connsiteX50" fmla="*/ 33309 w 149984"/>
                <a:gd name="connsiteY50" fmla="*/ 130982 h 225636"/>
                <a:gd name="connsiteX51" fmla="*/ 28618 w 149984"/>
                <a:gd name="connsiteY51" fmla="*/ 136218 h 225636"/>
                <a:gd name="connsiteX52" fmla="*/ 15055 w 149984"/>
                <a:gd name="connsiteY52" fmla="*/ 133891 h 225636"/>
                <a:gd name="connsiteX53" fmla="*/ 7236 w 149984"/>
                <a:gd name="connsiteY53" fmla="*/ 118000 h 225636"/>
                <a:gd name="connsiteX54" fmla="*/ 0 w 149984"/>
                <a:gd name="connsiteY54" fmla="*/ 103745 h 225636"/>
                <a:gd name="connsiteX55" fmla="*/ 5127 w 149984"/>
                <a:gd name="connsiteY55" fmla="*/ 91345 h 225636"/>
                <a:gd name="connsiteX56" fmla="*/ 6182 w 149984"/>
                <a:gd name="connsiteY56" fmla="*/ 85273 h 225636"/>
                <a:gd name="connsiteX57" fmla="*/ 10255 w 149984"/>
                <a:gd name="connsiteY57" fmla="*/ 66545 h 225636"/>
                <a:gd name="connsiteX58" fmla="*/ 28836 w 149984"/>
                <a:gd name="connsiteY58" fmla="*/ 63273 h 22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49984" h="225636">
                  <a:moveTo>
                    <a:pt x="99236" y="39418"/>
                  </a:moveTo>
                  <a:cubicBezTo>
                    <a:pt x="102182" y="39527"/>
                    <a:pt x="105564" y="39527"/>
                    <a:pt x="108946" y="39309"/>
                  </a:cubicBezTo>
                  <a:cubicBezTo>
                    <a:pt x="115018" y="38582"/>
                    <a:pt x="122618" y="33454"/>
                    <a:pt x="128109" y="33345"/>
                  </a:cubicBezTo>
                  <a:cubicBezTo>
                    <a:pt x="136073" y="33345"/>
                    <a:pt x="146946" y="44582"/>
                    <a:pt x="149600" y="51709"/>
                  </a:cubicBezTo>
                  <a:cubicBezTo>
                    <a:pt x="151236" y="57891"/>
                    <a:pt x="147382" y="62800"/>
                    <a:pt x="143055" y="65163"/>
                  </a:cubicBezTo>
                  <a:lnTo>
                    <a:pt x="139309" y="66218"/>
                  </a:lnTo>
                  <a:cubicBezTo>
                    <a:pt x="135091" y="68436"/>
                    <a:pt x="127491" y="78400"/>
                    <a:pt x="127855" y="80363"/>
                  </a:cubicBezTo>
                  <a:cubicBezTo>
                    <a:pt x="127600" y="83273"/>
                    <a:pt x="127600" y="85273"/>
                    <a:pt x="130655" y="87491"/>
                  </a:cubicBezTo>
                  <a:cubicBezTo>
                    <a:pt x="132546" y="90182"/>
                    <a:pt x="127964" y="101636"/>
                    <a:pt x="122364" y="103854"/>
                  </a:cubicBezTo>
                  <a:cubicBezTo>
                    <a:pt x="120727" y="104800"/>
                    <a:pt x="119200" y="105709"/>
                    <a:pt x="114982" y="105818"/>
                  </a:cubicBezTo>
                  <a:cubicBezTo>
                    <a:pt x="109709" y="105600"/>
                    <a:pt x="104473" y="106873"/>
                    <a:pt x="99200" y="109091"/>
                  </a:cubicBezTo>
                  <a:lnTo>
                    <a:pt x="99200" y="78473"/>
                  </a:lnTo>
                  <a:cubicBezTo>
                    <a:pt x="101673" y="76727"/>
                    <a:pt x="103527" y="74618"/>
                    <a:pt x="104218" y="73091"/>
                  </a:cubicBezTo>
                  <a:cubicBezTo>
                    <a:pt x="107273" y="69018"/>
                    <a:pt x="111018" y="62109"/>
                    <a:pt x="108691" y="56836"/>
                  </a:cubicBezTo>
                  <a:cubicBezTo>
                    <a:pt x="106473" y="55200"/>
                    <a:pt x="102727" y="54982"/>
                    <a:pt x="99200" y="55418"/>
                  </a:cubicBezTo>
                  <a:lnTo>
                    <a:pt x="99200" y="39382"/>
                  </a:lnTo>
                  <a:close/>
                  <a:moveTo>
                    <a:pt x="47455" y="54400"/>
                  </a:moveTo>
                  <a:cubicBezTo>
                    <a:pt x="52473" y="51600"/>
                    <a:pt x="56000" y="49818"/>
                    <a:pt x="61600" y="47854"/>
                  </a:cubicBezTo>
                  <a:cubicBezTo>
                    <a:pt x="61382" y="39563"/>
                    <a:pt x="60327" y="30763"/>
                    <a:pt x="60545" y="22836"/>
                  </a:cubicBezTo>
                  <a:cubicBezTo>
                    <a:pt x="60655" y="21200"/>
                    <a:pt x="60073" y="19673"/>
                    <a:pt x="59491" y="18509"/>
                  </a:cubicBezTo>
                  <a:cubicBezTo>
                    <a:pt x="56109" y="11600"/>
                    <a:pt x="63818" y="2618"/>
                    <a:pt x="74909" y="36"/>
                  </a:cubicBezTo>
                  <a:cubicBezTo>
                    <a:pt x="77964" y="-546"/>
                    <a:pt x="91636" y="6000"/>
                    <a:pt x="91746" y="12182"/>
                  </a:cubicBezTo>
                  <a:cubicBezTo>
                    <a:pt x="91527" y="21054"/>
                    <a:pt x="90582" y="30982"/>
                    <a:pt x="91273" y="38836"/>
                  </a:cubicBezTo>
                  <a:cubicBezTo>
                    <a:pt x="93382" y="39054"/>
                    <a:pt x="96073" y="39309"/>
                    <a:pt x="99236" y="39418"/>
                  </a:cubicBezTo>
                  <a:lnTo>
                    <a:pt x="99236" y="55454"/>
                  </a:lnTo>
                  <a:cubicBezTo>
                    <a:pt x="95964" y="55927"/>
                    <a:pt x="92909" y="56982"/>
                    <a:pt x="91055" y="57782"/>
                  </a:cubicBezTo>
                  <a:cubicBezTo>
                    <a:pt x="89164" y="60945"/>
                    <a:pt x="88000" y="80218"/>
                    <a:pt x="90473" y="81527"/>
                  </a:cubicBezTo>
                  <a:cubicBezTo>
                    <a:pt x="93273" y="82000"/>
                    <a:pt x="96546" y="80473"/>
                    <a:pt x="99236" y="78473"/>
                  </a:cubicBezTo>
                  <a:lnTo>
                    <a:pt x="99236" y="109091"/>
                  </a:lnTo>
                  <a:cubicBezTo>
                    <a:pt x="95382" y="110727"/>
                    <a:pt x="91527" y="112836"/>
                    <a:pt x="87891" y="115163"/>
                  </a:cubicBezTo>
                  <a:cubicBezTo>
                    <a:pt x="87418" y="142982"/>
                    <a:pt x="85200" y="169054"/>
                    <a:pt x="84255" y="196654"/>
                  </a:cubicBezTo>
                  <a:cubicBezTo>
                    <a:pt x="82400" y="211163"/>
                    <a:pt x="77382" y="224582"/>
                    <a:pt x="69891" y="225636"/>
                  </a:cubicBezTo>
                  <a:cubicBezTo>
                    <a:pt x="64618" y="225054"/>
                    <a:pt x="59491" y="213454"/>
                    <a:pt x="59236" y="195018"/>
                  </a:cubicBezTo>
                  <a:lnTo>
                    <a:pt x="58073" y="119236"/>
                  </a:lnTo>
                  <a:cubicBezTo>
                    <a:pt x="55018" y="119709"/>
                    <a:pt x="51527" y="120873"/>
                    <a:pt x="47418" y="122509"/>
                  </a:cubicBezTo>
                  <a:lnTo>
                    <a:pt x="47418" y="96436"/>
                  </a:lnTo>
                  <a:cubicBezTo>
                    <a:pt x="50582" y="96436"/>
                    <a:pt x="52327" y="95600"/>
                    <a:pt x="56182" y="93382"/>
                  </a:cubicBezTo>
                  <a:cubicBezTo>
                    <a:pt x="58655" y="91854"/>
                    <a:pt x="57818" y="75127"/>
                    <a:pt x="57018" y="72109"/>
                  </a:cubicBezTo>
                  <a:cubicBezTo>
                    <a:pt x="55855" y="70363"/>
                    <a:pt x="53600" y="72945"/>
                    <a:pt x="52909" y="73382"/>
                  </a:cubicBezTo>
                  <a:cubicBezTo>
                    <a:pt x="51055" y="74436"/>
                    <a:pt x="49273" y="75236"/>
                    <a:pt x="47418" y="75709"/>
                  </a:cubicBezTo>
                  <a:lnTo>
                    <a:pt x="47418" y="54327"/>
                  </a:lnTo>
                  <a:close/>
                  <a:moveTo>
                    <a:pt x="28873" y="63273"/>
                  </a:moveTo>
                  <a:cubicBezTo>
                    <a:pt x="32036" y="64327"/>
                    <a:pt x="34473" y="62000"/>
                    <a:pt x="38473" y="59782"/>
                  </a:cubicBezTo>
                  <a:cubicBezTo>
                    <a:pt x="42073" y="57563"/>
                    <a:pt x="45018" y="55927"/>
                    <a:pt x="47455" y="54400"/>
                  </a:cubicBezTo>
                  <a:lnTo>
                    <a:pt x="47455" y="75782"/>
                  </a:lnTo>
                  <a:cubicBezTo>
                    <a:pt x="44182" y="76727"/>
                    <a:pt x="41018" y="76727"/>
                    <a:pt x="38218" y="75891"/>
                  </a:cubicBezTo>
                  <a:cubicBezTo>
                    <a:pt x="35309" y="74618"/>
                    <a:pt x="38473" y="95091"/>
                    <a:pt x="41855" y="96000"/>
                  </a:cubicBezTo>
                  <a:cubicBezTo>
                    <a:pt x="44291" y="96218"/>
                    <a:pt x="46073" y="96473"/>
                    <a:pt x="47455" y="96473"/>
                  </a:cubicBezTo>
                  <a:lnTo>
                    <a:pt x="47455" y="122545"/>
                  </a:lnTo>
                  <a:cubicBezTo>
                    <a:pt x="44655" y="123600"/>
                    <a:pt x="41491" y="125018"/>
                    <a:pt x="38000" y="126400"/>
                  </a:cubicBezTo>
                  <a:cubicBezTo>
                    <a:pt x="36364" y="127818"/>
                    <a:pt x="34836" y="129200"/>
                    <a:pt x="33309" y="130982"/>
                  </a:cubicBezTo>
                  <a:cubicBezTo>
                    <a:pt x="31673" y="132836"/>
                    <a:pt x="30618" y="135782"/>
                    <a:pt x="28618" y="136218"/>
                  </a:cubicBezTo>
                  <a:cubicBezTo>
                    <a:pt x="24036" y="137382"/>
                    <a:pt x="19018" y="136691"/>
                    <a:pt x="15055" y="133891"/>
                  </a:cubicBezTo>
                  <a:cubicBezTo>
                    <a:pt x="11891" y="131309"/>
                    <a:pt x="11782" y="124873"/>
                    <a:pt x="7236" y="118000"/>
                  </a:cubicBezTo>
                  <a:cubicBezTo>
                    <a:pt x="3636" y="113454"/>
                    <a:pt x="0" y="110036"/>
                    <a:pt x="0" y="103745"/>
                  </a:cubicBezTo>
                  <a:cubicBezTo>
                    <a:pt x="2327" y="97891"/>
                    <a:pt x="3164" y="94873"/>
                    <a:pt x="5127" y="91345"/>
                  </a:cubicBezTo>
                  <a:cubicBezTo>
                    <a:pt x="5600" y="89600"/>
                    <a:pt x="5927" y="87963"/>
                    <a:pt x="6182" y="85273"/>
                  </a:cubicBezTo>
                  <a:cubicBezTo>
                    <a:pt x="6764" y="78618"/>
                    <a:pt x="7709" y="72982"/>
                    <a:pt x="10255" y="66545"/>
                  </a:cubicBezTo>
                  <a:cubicBezTo>
                    <a:pt x="12145" y="63054"/>
                    <a:pt x="21491" y="57091"/>
                    <a:pt x="28836" y="63273"/>
                  </a:cubicBezTo>
                  <a:close/>
                </a:path>
              </a:pathLst>
            </a:custGeom>
            <a:grpFill/>
            <a:ln w="36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624995" y="462811"/>
            <a:ext cx="4015105" cy="637442"/>
            <a:chOff x="624995" y="462811"/>
            <a:chExt cx="4015105" cy="637442"/>
          </a:xfrm>
        </p:grpSpPr>
        <p:sp>
          <p:nvSpPr>
            <p:cNvPr id="2" name="文本框 1"/>
            <p:cNvSpPr txBox="1"/>
            <p:nvPr/>
          </p:nvSpPr>
          <p:spPr>
            <a:xfrm>
              <a:off x="624995" y="462811"/>
              <a:ext cx="401510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561F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Statistical Uncertainties</a:t>
              </a:r>
              <a:endParaRPr lang="en-US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24995" y="884809"/>
              <a:ext cx="131959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8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Your Title Here SYSU</a:t>
              </a:r>
              <a:endPara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24840" y="1198880"/>
            <a:ext cx="97999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None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Statistical uncertainties: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originate from the finite precision with which a given set of model parameters are calibrated to existing experimental data.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35" y="2120900"/>
            <a:ext cx="3913505" cy="388112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7290" y="2715260"/>
            <a:ext cx="2705100" cy="3429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552450" y="5839460"/>
            <a:ext cx="44342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Fig3: weak radii from the covariance matrix associated to the FSUGold2 EDF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6250" y="2639060"/>
            <a:ext cx="2667000" cy="4953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3965" y="3192145"/>
            <a:ext cx="2638425" cy="35433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4892040" y="2120900"/>
            <a:ext cx="60134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predicted:                                              experiment: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50200" y="3134360"/>
            <a:ext cx="2813050" cy="54610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4986655" y="3797935"/>
            <a:ext cx="327977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sz="1600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208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Pb: completely agreement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en-US" sz="1600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48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Ca: 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lies well out_x0002_side the 1σ range of the CREX measurement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indent="0" fontAlgn="auto">
              <a:lnSpc>
                <a:spcPct val="150000"/>
              </a:lnSpc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1600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40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Ar: highly likely be overestimated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cxnSp>
        <p:nvCxnSpPr>
          <p:cNvPr id="21" name="直接箭头连接符 20"/>
          <p:cNvCxnSpPr/>
          <p:nvPr/>
        </p:nvCxnSpPr>
        <p:spPr>
          <a:xfrm>
            <a:off x="6231255" y="5372735"/>
            <a:ext cx="0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3" name="图片 2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5965" y="3680460"/>
            <a:ext cx="2720975" cy="27927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4840" y="462915"/>
            <a:ext cx="40151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+mn-ea"/>
              </a:rPr>
              <a:t>Statistical Uncertainties</a:t>
            </a:r>
            <a:endParaRPr lang="zh-CN" altLang="en-US" sz="2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990" y="1104900"/>
            <a:ext cx="4683760" cy="4345305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77545" y="5631815"/>
            <a:ext cx="44342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Fig4: weak radii from the covariance matrix associated to the FSUGold2R EDF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269230" y="1245870"/>
            <a:ext cx="544766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the weak radii of three nuclei is smaller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the strong correlation between the weak radii of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 208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Pb and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Ca is significantly weakened.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the correlation between the weak radii of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Ca and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40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Ar is strengthened.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1895" y="3348355"/>
            <a:ext cx="2720975" cy="279273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5466080" y="3878580"/>
            <a:ext cx="346075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the prediction of the weak radii 48Ca by FSUGold2R lies within the 67% confidence interval of CREX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4840" y="462915"/>
            <a:ext cx="390080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CREX Informing CEνNS</a:t>
            </a:r>
            <a:endParaRPr lang="en-US" altLang="zh-CN" sz="2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574675" y="1026795"/>
            <a:ext cx="10267950" cy="922020"/>
          </a:xfrm>
          <a:prstGeom prst="rect">
            <a:avLst/>
          </a:prstGeom>
        </p:spPr>
        <p:txBody>
          <a:bodyPr wrap="square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combine the CREX result with the strong correlation displayed by FSUGold2R to predict the weak radius of </a:t>
            </a:r>
            <a:r>
              <a:rPr lang="en-US" altLang="zh-CN" sz="1800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40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Ar.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74675" y="2052320"/>
            <a:ext cx="9749155" cy="368300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>
              <a:buFont typeface="Wingdings" panose="05000000000000000000" charset="0"/>
              <a:buChar char="l"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the correlation between the two weak radii: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484120"/>
            <a:ext cx="1593850" cy="3810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835" y="2420620"/>
            <a:ext cx="5594350" cy="4445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220" y="2865120"/>
            <a:ext cx="3098800" cy="3328035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222885" y="5991860"/>
            <a:ext cx="580136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Fig5: Joint posterior for the weak radii of </a:t>
            </a:r>
            <a:r>
              <a:rPr lang="en-US" altLang="zh-CN" sz="1400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48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Ca and </a:t>
            </a:r>
            <a:r>
              <a:rPr lang="en-US" altLang="zh-CN" sz="1400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40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Ar obtained from 10,000 MCMC samples drawn from the FSUGold2R calibration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349115" y="2967990"/>
            <a:ext cx="68999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the 10,000 MCMC samples drawn from the multivariate normal distribution obtained from the FSUGold2R calibration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349115" y="3992880"/>
            <a:ext cx="6631940" cy="922020"/>
          </a:xfrm>
          <a:prstGeom prst="rect">
            <a:avLst/>
          </a:prstGeom>
        </p:spPr>
        <p:txBody>
          <a:bodyPr wrap="square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reduce model dependence by invoking only the strong correlation between the two weak radii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5215" y="5017770"/>
            <a:ext cx="2762250" cy="5143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4840" y="462915"/>
            <a:ext cx="416115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Systematic Uncertainties</a:t>
            </a:r>
            <a:endParaRPr lang="en-US" altLang="zh-CN" sz="2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624840" y="976630"/>
            <a:ext cx="1021778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Consider 17 covariant energy density functionals t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o estimate the linear dependence between the weak radii of calcium and argon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" y="1898650"/>
            <a:ext cx="3979545" cy="406019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222885" y="5984875"/>
            <a:ext cx="5801360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Fig6: the weak radii of </a:t>
            </a:r>
            <a:r>
              <a:rPr lang="en-US" altLang="zh-CN" sz="1400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48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Ca and </a:t>
            </a:r>
            <a:r>
              <a:rPr lang="en-US" altLang="zh-CN" sz="1400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40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Ar as predicted by the 17 covariant EDFs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215890" y="1943100"/>
            <a:ext cx="5337175" cy="922020"/>
          </a:xfrm>
          <a:prstGeom prst="rect">
            <a:avLst/>
          </a:prstGeom>
        </p:spPr>
        <p:txBody>
          <a:bodyPr wrap="square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the correlation coefficient reveals a strong linear dependence between the two observables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390" y="2909570"/>
            <a:ext cx="1593850" cy="3810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2875" y="3429000"/>
            <a:ext cx="5594350" cy="444500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5085715" y="2865120"/>
            <a:ext cx="5760085" cy="105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1760" y="4078605"/>
            <a:ext cx="2724150" cy="444500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5085715" y="4489450"/>
            <a:ext cx="5845175" cy="922020"/>
          </a:xfrm>
          <a:prstGeom prst="rect">
            <a:avLst/>
          </a:prstGeom>
        </p:spPr>
        <p:txBody>
          <a:bodyPr wrap="square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use inverse-variance weighting of the statistical 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indent="0" fontAlgn="auto">
              <a:lnSpc>
                <a:spcPct val="150000"/>
              </a:lnSpc>
            </a:pP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and systematic results:</a:t>
            </a:r>
            <a:endParaRPr lang="en-US" altLang="zh-CN" sz="18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2310" y="5469255"/>
            <a:ext cx="4584700" cy="4889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436100" y="0"/>
            <a:ext cx="2755900" cy="6858000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8" name="图片 7" descr="图片包含 游戏机, 门&#10;&#10;描述已自动生成"/>
          <p:cNvPicPr/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0000" y="5611755"/>
            <a:ext cx="2853479" cy="12462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0000" y="540000"/>
            <a:ext cx="137377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9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SYSU 2023</a:t>
            </a:r>
            <a:endParaRPr lang="en-US" altLang="zh-CN" sz="9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en-US" altLang="zh-CN" sz="9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PRESENTATION SLIDE</a:t>
            </a:r>
            <a:endParaRPr lang="zh-CN" altLang="en-US" sz="9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20001" y="2534727"/>
            <a:ext cx="4034155" cy="83058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5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+mn-ea"/>
              </a:rPr>
              <a:t>Conclusion</a:t>
            </a:r>
            <a:endParaRPr lang="en-US" altLang="zh-CN" sz="5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0001" y="1435577"/>
            <a:ext cx="741680" cy="7385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04</a:t>
            </a:r>
            <a:endParaRPr lang="zh-CN" altLang="en-US" sz="4800" dirty="0">
              <a:solidFill>
                <a:schemeClr val="tx1">
                  <a:lumMod val="75000"/>
                  <a:lumOff val="2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720001" y="2365289"/>
            <a:ext cx="293637" cy="0"/>
          </a:xfrm>
          <a:prstGeom prst="line">
            <a:avLst/>
          </a:prstGeom>
          <a:ln w="57150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720000" y="4184175"/>
            <a:ext cx="4137346" cy="3689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720000" y="3514767"/>
            <a:ext cx="3759853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4840" y="462915"/>
            <a:ext cx="19754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C</a:t>
            </a:r>
            <a:r>
              <a:rPr lang="en-US" altLang="zh-CN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onclusion</a:t>
            </a:r>
            <a:endParaRPr lang="en-US" altLang="zh-CN" sz="2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16280" y="1130300"/>
            <a:ext cx="10189210" cy="2168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Because of the CREX-PREX dilemma, there is no theory model reproducing the mesurement of the weak radii of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208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Pb and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Ca, making the prediction of the weak radius of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40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Ar unreliable.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reduced the reliance on absolute model predictions by invoking the CREX measurement and the correlation be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tween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48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Ca and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40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Ar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435" y="4179570"/>
            <a:ext cx="2762250" cy="51435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897890" y="3257550"/>
            <a:ext cx="39033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5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statistical uncertainty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indent="0" algn="ctr" fontAlgn="auto">
              <a:lnSpc>
                <a:spcPct val="15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FSUGold2R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871845" y="3244850"/>
            <a:ext cx="39033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algn="ctr" fontAlgn="auto">
              <a:lnSpc>
                <a:spcPct val="15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systematical uncertainty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indent="0" algn="ctr" fontAlgn="auto">
              <a:lnSpc>
                <a:spcPct val="150000"/>
              </a:lnSpc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17 EDFs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1760" y="4249420"/>
            <a:ext cx="2724150" cy="4445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716280" y="4776470"/>
            <a:ext cx="99796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Relying on the correlation between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Ca and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40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Ar, the following CREX-informed estimate was obtained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305" y="5781040"/>
            <a:ext cx="4584700" cy="48895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4840" y="462915"/>
            <a:ext cx="268414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To be improved</a:t>
            </a:r>
            <a:endParaRPr lang="en-US" altLang="zh-CN" sz="2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16280" y="1130300"/>
            <a:ext cx="10152380" cy="3830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 genuine systematic study would include multiple families of energy-density functionals—both relativistic and nonrelativistic, while all results presented were obtained with a single class of covariant energy density functionals.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Second, unlike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Ca and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208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Pb,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40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Ar is not doubly magic, so pairing correlations may be important for the we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ak radius.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Wingdings" panose="05000000000000000000" charset="0"/>
              <a:buChar char="l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electroweak spin-orbit currents are known to modify both charge and weak radii in nuclei with unpaired spin-orbit partners, which plays different part in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48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Ca and </a:t>
            </a:r>
            <a:r>
              <a:rPr lang="en-US" altLang="zh-CN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40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Ar.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游戏机, 门&#10;&#10;描述已自动生成"/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1">
            <a:alphaModFix amt="40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84048" y="1443950"/>
            <a:ext cx="9823895" cy="4290542"/>
          </a:xfrm>
          <a:prstGeom prst="rect">
            <a:avLst/>
          </a:prstGeom>
        </p:spPr>
      </p:pic>
      <p:sp>
        <p:nvSpPr>
          <p:cNvPr id="5" name="任意多边形: 形状 4"/>
          <p:cNvSpPr/>
          <p:nvPr/>
        </p:nvSpPr>
        <p:spPr>
          <a:xfrm>
            <a:off x="0" y="5727404"/>
            <a:ext cx="12192000" cy="1130595"/>
          </a:xfrm>
          <a:custGeom>
            <a:avLst/>
            <a:gdLst>
              <a:gd name="connsiteX0" fmla="*/ 0 w 12192000"/>
              <a:gd name="connsiteY0" fmla="*/ 0 h 2538990"/>
              <a:gd name="connsiteX1" fmla="*/ 12192000 w 12192000"/>
              <a:gd name="connsiteY1" fmla="*/ 0 h 2538990"/>
              <a:gd name="connsiteX2" fmla="*/ 12192000 w 12192000"/>
              <a:gd name="connsiteY2" fmla="*/ 2538990 h 2538990"/>
              <a:gd name="connsiteX3" fmla="*/ 0 w 12192000"/>
              <a:gd name="connsiteY3" fmla="*/ 2538990 h 2538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38990">
                <a:moveTo>
                  <a:pt x="0" y="0"/>
                </a:moveTo>
                <a:lnTo>
                  <a:pt x="12192000" y="0"/>
                </a:lnTo>
                <a:lnTo>
                  <a:pt x="12192000" y="2538990"/>
                </a:lnTo>
                <a:lnTo>
                  <a:pt x="0" y="2538990"/>
                </a:lnTo>
                <a:close/>
              </a:path>
            </a:pathLst>
          </a:custGeom>
          <a:gradFill>
            <a:gsLst>
              <a:gs pos="0">
                <a:srgbClr val="00561F"/>
              </a:gs>
              <a:gs pos="50000">
                <a:srgbClr val="00561F">
                  <a:alpha val="90000"/>
                </a:srgbClr>
              </a:gs>
              <a:gs pos="100000">
                <a:srgbClr val="00561F"/>
              </a:gs>
            </a:gsLst>
            <a:lin ang="0" scaled="1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4" name="图形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816" y="270000"/>
            <a:ext cx="1876365" cy="540000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1864071" y="3080065"/>
            <a:ext cx="8463855" cy="457036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249335" y="1956558"/>
            <a:ext cx="3693319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7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谢谢观看</a:t>
            </a:r>
            <a:endParaRPr lang="zh-CN" altLang="en-US" sz="7200" dirty="0">
              <a:solidFill>
                <a:schemeClr val="tx1">
                  <a:lumMod val="75000"/>
                  <a:lumOff val="2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714994" y="3698504"/>
            <a:ext cx="762000" cy="30734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冯仟潞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图片 50"/>
          <p:cNvPicPr>
            <a:picLocks noChangeAspect="1"/>
          </p:cNvPicPr>
          <p:nvPr/>
        </p:nvPicPr>
        <p:blipFill rotWithShape="1">
          <a:blip r:embed="rId1" cstate="print"/>
          <a:srcRect/>
          <a:stretch>
            <a:fillRect/>
          </a:stretch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  <p:sp>
        <p:nvSpPr>
          <p:cNvPr id="44" name="任意多边形: 形状 43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3429000"/>
          </a:xfrm>
          <a:custGeom>
            <a:avLst/>
            <a:gdLst>
              <a:gd name="connsiteX0" fmla="*/ 0 w 12192000"/>
              <a:gd name="connsiteY0" fmla="*/ 0 h 2538990"/>
              <a:gd name="connsiteX1" fmla="*/ 12192000 w 12192000"/>
              <a:gd name="connsiteY1" fmla="*/ 0 h 2538990"/>
              <a:gd name="connsiteX2" fmla="*/ 12192000 w 12192000"/>
              <a:gd name="connsiteY2" fmla="*/ 2538990 h 2538990"/>
              <a:gd name="connsiteX3" fmla="*/ 0 w 12192000"/>
              <a:gd name="connsiteY3" fmla="*/ 2538990 h 2538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538990">
                <a:moveTo>
                  <a:pt x="0" y="0"/>
                </a:moveTo>
                <a:lnTo>
                  <a:pt x="12192000" y="0"/>
                </a:lnTo>
                <a:lnTo>
                  <a:pt x="12192000" y="2538990"/>
                </a:lnTo>
                <a:lnTo>
                  <a:pt x="0" y="2538990"/>
                </a:lnTo>
                <a:close/>
              </a:path>
            </a:pathLst>
          </a:custGeom>
          <a:gradFill flip="none" rotWithShape="1">
            <a:gsLst>
              <a:gs pos="0">
                <a:srgbClr val="00561F"/>
              </a:gs>
              <a:gs pos="50000">
                <a:srgbClr val="00561F">
                  <a:alpha val="80000"/>
                </a:srgbClr>
              </a:gs>
              <a:gs pos="100000">
                <a:srgbClr val="00561F"/>
              </a:gs>
            </a:gsLst>
            <a:lin ang="0" scaled="1"/>
            <a:tileRect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" name="文本框 67"/>
          <p:cNvSpPr txBox="1"/>
          <p:nvPr>
            <p:custDataLst>
              <p:tags r:id="rId2"/>
            </p:custDataLst>
          </p:nvPr>
        </p:nvSpPr>
        <p:spPr>
          <a:xfrm>
            <a:off x="858520" y="4404995"/>
            <a:ext cx="2058670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0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+mn-ea"/>
              </a:rPr>
              <a:t>the CREX-PREX dilemma</a:t>
            </a:r>
            <a:endParaRPr lang="en-US" altLang="zh-CN" sz="20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 flipV="1">
            <a:off x="858248" y="5142975"/>
            <a:ext cx="1998980" cy="3810"/>
          </a:xfrm>
          <a:prstGeom prst="line">
            <a:avLst/>
          </a:prstGeom>
          <a:ln w="25400">
            <a:solidFill>
              <a:srgbClr val="0056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71"/>
          <p:cNvSpPr txBox="1"/>
          <p:nvPr>
            <p:custDataLst>
              <p:tags r:id="rId3"/>
            </p:custDataLst>
          </p:nvPr>
        </p:nvSpPr>
        <p:spPr>
          <a:xfrm>
            <a:off x="858604" y="3782484"/>
            <a:ext cx="67848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ln>
                  <a:noFill/>
                </a:ln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01</a:t>
            </a:r>
            <a:endParaRPr lang="zh-CN" altLang="en-US" sz="2400" dirty="0">
              <a:ln>
                <a:noFill/>
              </a:ln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8" name="文本框 9"/>
          <p:cNvSpPr txBox="1"/>
          <p:nvPr>
            <p:custDataLst>
              <p:tags r:id="rId4"/>
            </p:custDataLst>
          </p:nvPr>
        </p:nvSpPr>
        <p:spPr>
          <a:xfrm>
            <a:off x="3418840" y="4404995"/>
            <a:ext cx="2418715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+mn-ea"/>
              </a:rPr>
              <a:t>Covariant density functional theory</a:t>
            </a:r>
            <a:endParaRPr lang="en-US" altLang="zh-CN" sz="20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+mn-ea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3419103" y="5133450"/>
            <a:ext cx="2293620" cy="9525"/>
          </a:xfrm>
          <a:prstGeom prst="line">
            <a:avLst/>
          </a:prstGeom>
          <a:ln w="25400">
            <a:solidFill>
              <a:srgbClr val="0056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8"/>
          <p:cNvSpPr txBox="1"/>
          <p:nvPr>
            <p:custDataLst>
              <p:tags r:id="rId5"/>
            </p:custDataLst>
          </p:nvPr>
        </p:nvSpPr>
        <p:spPr>
          <a:xfrm>
            <a:off x="3845544" y="3782484"/>
            <a:ext cx="67848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ln>
                  <a:noFill/>
                </a:ln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02</a:t>
            </a:r>
            <a:endParaRPr lang="zh-CN" altLang="en-US" sz="2400" dirty="0">
              <a:ln>
                <a:noFill/>
              </a:ln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5" name="文本框 22"/>
          <p:cNvSpPr txBox="1"/>
          <p:nvPr>
            <p:custDataLst>
              <p:tags r:id="rId6"/>
            </p:custDataLst>
          </p:nvPr>
        </p:nvSpPr>
        <p:spPr>
          <a:xfrm>
            <a:off x="6659245" y="4558030"/>
            <a:ext cx="1363345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+mn-ea"/>
              </a:rPr>
              <a:t>Results</a:t>
            </a:r>
            <a:endParaRPr lang="en-US" altLang="zh-CN" sz="20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+mn-ea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6659408" y="5130275"/>
            <a:ext cx="1138555" cy="3175"/>
          </a:xfrm>
          <a:prstGeom prst="line">
            <a:avLst/>
          </a:prstGeom>
          <a:ln w="25400">
            <a:solidFill>
              <a:srgbClr val="0056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27"/>
          <p:cNvSpPr txBox="1"/>
          <p:nvPr>
            <p:custDataLst>
              <p:tags r:id="rId7"/>
            </p:custDataLst>
          </p:nvPr>
        </p:nvSpPr>
        <p:spPr>
          <a:xfrm>
            <a:off x="6659129" y="3788834"/>
            <a:ext cx="67848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ln>
                  <a:noFill/>
                </a:ln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03</a:t>
            </a:r>
            <a:endParaRPr lang="zh-CN" altLang="en-US" sz="2400" dirty="0">
              <a:ln>
                <a:noFill/>
              </a:ln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20" name="文本框 39"/>
          <p:cNvSpPr txBox="1"/>
          <p:nvPr>
            <p:custDataLst>
              <p:tags r:id="rId8"/>
            </p:custDataLst>
          </p:nvPr>
        </p:nvSpPr>
        <p:spPr>
          <a:xfrm>
            <a:off x="9056068" y="4548156"/>
            <a:ext cx="1540376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Conclusion</a:t>
            </a:r>
            <a:endParaRPr lang="en-US" altLang="zh-CN" sz="20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 flipV="1">
            <a:off x="9193593" y="5120115"/>
            <a:ext cx="1334770" cy="13335"/>
          </a:xfrm>
          <a:prstGeom prst="line">
            <a:avLst/>
          </a:prstGeom>
          <a:ln w="25400">
            <a:solidFill>
              <a:srgbClr val="00561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44"/>
          <p:cNvSpPr txBox="1"/>
          <p:nvPr>
            <p:custDataLst>
              <p:tags r:id="rId9"/>
            </p:custDataLst>
          </p:nvPr>
        </p:nvSpPr>
        <p:spPr>
          <a:xfrm>
            <a:off x="9228874" y="3782484"/>
            <a:ext cx="67848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400" dirty="0">
                <a:ln>
                  <a:noFill/>
                </a:ln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04</a:t>
            </a:r>
            <a:endParaRPr lang="zh-CN" altLang="en-US" sz="2400" dirty="0">
              <a:ln>
                <a:noFill/>
              </a:ln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45" name="图片 44" descr="图片包含 游戏机, 门&#10;&#10;描述已自动生成"/>
          <p:cNvPicPr/>
          <p:nvPr/>
        </p:nvPicPr>
        <p:blipFill>
          <a:blip r:embed="rId10" cstate="print">
            <a:lum bright="70000" contrast="-70000"/>
          </a:blip>
          <a:stretch>
            <a:fillRect/>
          </a:stretch>
        </p:blipFill>
        <p:spPr>
          <a:xfrm>
            <a:off x="7337416" y="1630326"/>
            <a:ext cx="4134584" cy="1805761"/>
          </a:xfrm>
          <a:prstGeom prst="rect">
            <a:avLst/>
          </a:prstGeom>
        </p:spPr>
      </p:pic>
      <p:sp>
        <p:nvSpPr>
          <p:cNvPr id="47" name="文本框 46"/>
          <p:cNvSpPr txBox="1"/>
          <p:nvPr/>
        </p:nvSpPr>
        <p:spPr>
          <a:xfrm>
            <a:off x="599426" y="1265741"/>
            <a:ext cx="1538883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目录</a:t>
            </a:r>
            <a:endParaRPr lang="zh-CN" altLang="en-US" sz="60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48" name="图形 47"/>
          <p:cNvPicPr>
            <a:picLocks noChangeAspect="1"/>
          </p:cNvPicPr>
          <p:nvPr/>
        </p:nvPicPr>
        <p:blipFill>
          <a:blip r:embed="rId11" cstate="print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2331799" y="1574135"/>
            <a:ext cx="2475999" cy="61555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Contents</a:t>
            </a:r>
            <a:endParaRPr lang="zh-CN" altLang="en-US" sz="4000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cxnSp>
        <p:nvCxnSpPr>
          <p:cNvPr id="53" name="直接连接符 52"/>
          <p:cNvCxnSpPr/>
          <p:nvPr/>
        </p:nvCxnSpPr>
        <p:spPr>
          <a:xfrm>
            <a:off x="726196" y="6318000"/>
            <a:ext cx="10739609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720000" y="2190306"/>
            <a:ext cx="394205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7970521" y="0"/>
            <a:ext cx="4221480" cy="6858000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8" name="图片 7" descr="图片包含 游戏机, 门&#10;&#10;描述已自动生成"/>
          <p:cNvPicPr/>
          <p:nvPr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0000" y="5611755"/>
            <a:ext cx="2853479" cy="12462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0000" y="540000"/>
            <a:ext cx="137377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9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SYSU 2023</a:t>
            </a:r>
            <a:endParaRPr lang="en-US" altLang="zh-CN" sz="9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en-US" altLang="zh-CN" sz="9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PRESENTATION SLIDE</a:t>
            </a:r>
            <a:endParaRPr lang="zh-CN" altLang="en-US" sz="9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7865" y="2705735"/>
            <a:ext cx="7272655" cy="6153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40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the CREX-PREX dilemma</a:t>
            </a:r>
            <a:endParaRPr lang="en-US" altLang="zh-CN" sz="40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0001" y="1435577"/>
            <a:ext cx="746999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01</a:t>
            </a:r>
            <a:endParaRPr lang="zh-CN" altLang="en-US" sz="4800" dirty="0">
              <a:solidFill>
                <a:schemeClr val="tx1">
                  <a:lumMod val="75000"/>
                  <a:lumOff val="2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720001" y="2365289"/>
            <a:ext cx="293637" cy="0"/>
          </a:xfrm>
          <a:prstGeom prst="line">
            <a:avLst/>
          </a:prstGeom>
          <a:ln w="57150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720000" y="4184175"/>
            <a:ext cx="4137346" cy="36893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720000" y="3514767"/>
            <a:ext cx="3759853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4840" y="462915"/>
            <a:ext cx="38074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the weak redius of </a:t>
            </a:r>
            <a:r>
              <a:rPr lang="en-US" altLang="zh-CN" sz="2400" baseline="300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40</a:t>
            </a:r>
            <a:r>
              <a:rPr lang="en-US" altLang="zh-CN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Ar</a:t>
            </a:r>
            <a:endParaRPr lang="en-US" altLang="zh-CN" sz="2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863965" y="2348865"/>
            <a:ext cx="623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（</a:t>
            </a:r>
            <a:r>
              <a:rPr lang="en-US" altLang="zh-CN"/>
              <a:t>1</a:t>
            </a:r>
            <a:r>
              <a:rPr lang="zh-CN" altLang="en-US"/>
              <a:t>）</a:t>
            </a:r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570865" y="1042670"/>
            <a:ext cx="10207625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/>
              <a:t>Because of the broad application of CEvNS (nuclear structure, fundamental symmetries, dark matter searches and so on), it is </a:t>
            </a:r>
            <a:r>
              <a:rPr lang="en-US" altLang="zh-CN"/>
              <a:t>imperative to </a:t>
            </a:r>
            <a:r>
              <a:rPr lang="en-US" altLang="zh-CN"/>
              <a:t>nuclear-structure uncertainties associated with the weak form</a:t>
            </a:r>
            <a:endParaRPr lang="en-US" altLang="zh-CN"/>
          </a:p>
          <a:p>
            <a:pPr indent="0" fontAlgn="auto">
              <a:lnSpc>
                <a:spcPct val="150000"/>
              </a:lnSpc>
            </a:pPr>
            <a:r>
              <a:rPr lang="en-US" altLang="zh-CN"/>
              <a:t>factor of the target nucleus.</a:t>
            </a:r>
            <a:endParaRPr lang="en-US" altLang="zh-CN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rcRect t="15833"/>
          <a:stretch>
            <a:fillRect/>
          </a:stretch>
        </p:blipFill>
        <p:spPr>
          <a:xfrm>
            <a:off x="3775075" y="2873375"/>
            <a:ext cx="3530600" cy="70548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24840" y="3449955"/>
            <a:ext cx="1020762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b="1"/>
              <a:t>use a set of accurately calibrated covariant energy density functionals to predict the weak radius of </a:t>
            </a:r>
            <a:r>
              <a:rPr lang="en-US" altLang="zh-CN" b="1" baseline="30000"/>
              <a:t>40</a:t>
            </a:r>
            <a:r>
              <a:rPr lang="en-US" altLang="zh-CN" b="1"/>
              <a:t>Ar.</a:t>
            </a:r>
            <a:endParaRPr lang="en-US" altLang="zh-CN" b="1"/>
          </a:p>
        </p:txBody>
      </p:sp>
      <p:sp>
        <p:nvSpPr>
          <p:cNvPr id="21" name="文本框 20"/>
          <p:cNvSpPr txBox="1"/>
          <p:nvPr/>
        </p:nvSpPr>
        <p:spPr>
          <a:xfrm>
            <a:off x="624840" y="4393565"/>
            <a:ext cx="10154285" cy="9220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/>
              <a:t>the differences of these models: isovecor section (due to the scarcity of nuclear observables with large neutron-proton asymmetries.) 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3598545" y="5543550"/>
            <a:ext cx="1911350" cy="9220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/>
              <a:t>the slope of the symmetry energy</a:t>
            </a:r>
            <a:endParaRPr lang="en-US" altLang="zh-CN"/>
          </a:p>
        </p:txBody>
      </p:sp>
      <p:sp>
        <p:nvSpPr>
          <p:cNvPr id="24" name="文本框 23"/>
          <p:cNvSpPr txBox="1"/>
          <p:nvPr/>
        </p:nvSpPr>
        <p:spPr>
          <a:xfrm>
            <a:off x="6221095" y="5751195"/>
            <a:ext cx="1911350" cy="50673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/>
              <a:t>the neutron skin </a:t>
            </a:r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8809990" y="5751195"/>
            <a:ext cx="1911350" cy="50673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/>
              <a:t>the weak radius </a:t>
            </a:r>
            <a:endParaRPr lang="en-US" altLang="zh-CN"/>
          </a:p>
        </p:txBody>
      </p:sp>
      <p:sp>
        <p:nvSpPr>
          <p:cNvPr id="26" name="文本框 25"/>
          <p:cNvSpPr txBox="1"/>
          <p:nvPr/>
        </p:nvSpPr>
        <p:spPr>
          <a:xfrm>
            <a:off x="719455" y="5751195"/>
            <a:ext cx="1911350" cy="50673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/>
              <a:t>isovector section </a:t>
            </a:r>
            <a:endParaRPr lang="en-US" altLang="zh-CN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5675" y="2061210"/>
            <a:ext cx="4465955" cy="7537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863965" y="3041650"/>
            <a:ext cx="6235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（</a:t>
            </a:r>
            <a:r>
              <a:rPr lang="en-US" altLang="zh-CN"/>
              <a:t>2</a:t>
            </a:r>
            <a:r>
              <a:rPr lang="zh-CN" altLang="en-US"/>
              <a:t>）</a:t>
            </a:r>
            <a:endParaRPr lang="zh-CN" altLang="en-US"/>
          </a:p>
        </p:txBody>
      </p:sp>
      <p:cxnSp>
        <p:nvCxnSpPr>
          <p:cNvPr id="7" name="直接箭头连接符 6"/>
          <p:cNvCxnSpPr>
            <a:stCxn id="26" idx="3"/>
            <a:endCxn id="23" idx="1"/>
          </p:cNvCxnSpPr>
          <p:nvPr/>
        </p:nvCxnSpPr>
        <p:spPr>
          <a:xfrm>
            <a:off x="2630805" y="6004560"/>
            <a:ext cx="96774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stCxn id="23" idx="3"/>
            <a:endCxn id="24" idx="1"/>
          </p:cNvCxnSpPr>
          <p:nvPr/>
        </p:nvCxnSpPr>
        <p:spPr>
          <a:xfrm>
            <a:off x="5509895" y="6004560"/>
            <a:ext cx="711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" name="直接箭头连接符 8"/>
          <p:cNvCxnSpPr>
            <a:stCxn id="24" idx="3"/>
            <a:endCxn id="25" idx="1"/>
          </p:cNvCxnSpPr>
          <p:nvPr/>
        </p:nvCxnSpPr>
        <p:spPr>
          <a:xfrm>
            <a:off x="8132445" y="6004560"/>
            <a:ext cx="67754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4840" y="462915"/>
            <a:ext cx="413448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the CREX-PREX dilemma</a:t>
            </a:r>
            <a:endParaRPr lang="en-US" altLang="zh-CN" sz="2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20" name="文本框 19"/>
          <p:cNvSpPr txBox="1"/>
          <p:nvPr/>
        </p:nvSpPr>
        <p:spPr>
          <a:xfrm>
            <a:off x="624840" y="923290"/>
            <a:ext cx="100444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/>
              <a:t>two experiment using parity-violating electron scattering to measure the weak radius: PREX and CREX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24840" y="1795145"/>
            <a:ext cx="6047740" cy="4493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fontAlgn="auto">
              <a:lnSpc>
                <a:spcPct val="150000"/>
              </a:lnSpc>
            </a:pPr>
            <a:r>
              <a:rPr lang="en-US" altLang="zh-CN" b="1"/>
              <a:t>PREX: </a:t>
            </a:r>
            <a:r>
              <a:rPr lang="en-US" altLang="zh-CN" b="1" baseline="30000"/>
              <a:t>208</a:t>
            </a:r>
            <a:r>
              <a:rPr lang="en-US" altLang="zh-CN" b="1"/>
              <a:t>Pb</a:t>
            </a:r>
            <a:endParaRPr lang="en-US" altLang="zh-CN" b="1"/>
          </a:p>
          <a:p>
            <a:pPr indent="0" fontAlgn="auto">
              <a:lnSpc>
                <a:spcPct val="150000"/>
              </a:lnSpc>
            </a:pPr>
            <a:endParaRPr lang="en-US" altLang="zh-CN"/>
          </a:p>
          <a:p>
            <a:pPr indent="0" fontAlgn="auto">
              <a:lnSpc>
                <a:spcPct val="150000"/>
              </a:lnSpc>
            </a:pPr>
            <a:r>
              <a:rPr lang="en-US" altLang="zh-CN"/>
              <a:t>through the correlation between the weak radius (      ) and the slope of  the symmetry energy at saturation density (L).</a:t>
            </a:r>
            <a:endParaRPr lang="en-US" altLang="zh-CN"/>
          </a:p>
          <a:p>
            <a:pPr indent="0" fontAlgn="auto">
              <a:lnSpc>
                <a:spcPct val="150000"/>
              </a:lnSpc>
            </a:pPr>
            <a:endParaRPr lang="en-US" altLang="zh-CN"/>
          </a:p>
          <a:p>
            <a:pPr indent="0" fontAlgn="auto">
              <a:lnSpc>
                <a:spcPct val="150000"/>
              </a:lnSpc>
            </a:pPr>
            <a:r>
              <a:rPr lang="en-US" altLang="zh-CN" b="1"/>
              <a:t>CREX: </a:t>
            </a:r>
            <a:r>
              <a:rPr lang="en-US" altLang="zh-CN" b="1" baseline="30000"/>
              <a:t>48</a:t>
            </a:r>
            <a:r>
              <a:rPr lang="en-US" altLang="zh-CN" b="1"/>
              <a:t>Ca</a:t>
            </a:r>
            <a:endParaRPr lang="en-US" altLang="zh-CN" b="1"/>
          </a:p>
          <a:p>
            <a:pPr indent="0" fontAlgn="auto">
              <a:lnSpc>
                <a:spcPct val="150000"/>
              </a:lnSpc>
            </a:pPr>
            <a:r>
              <a:rPr lang="en-US" altLang="zh-CN"/>
              <a:t>Under the assumption that the neutron skin depends on the slope of symmetry energy, there will be a larger weak radius than experiment:</a:t>
            </a:r>
            <a:endParaRPr lang="en-US" altLang="zh-CN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2325" y="2176780"/>
            <a:ext cx="2667000" cy="4953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5310" y="2761615"/>
            <a:ext cx="349250" cy="28257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4555" y="3545840"/>
            <a:ext cx="2133600" cy="3175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9255" y="1503045"/>
            <a:ext cx="4067175" cy="4173220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96795" y="5563870"/>
            <a:ext cx="2813050" cy="546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470390" y="0"/>
            <a:ext cx="2721610" cy="6858000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8" name="图片 7" descr="图片包含 游戏机, 门&#10;&#10;描述已自动生成"/>
          <p:cNvPicPr/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0000" y="5611755"/>
            <a:ext cx="2853479" cy="12462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0000" y="540000"/>
            <a:ext cx="137377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9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SYSU 2023</a:t>
            </a:r>
            <a:endParaRPr lang="en-US" altLang="zh-CN" sz="9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en-US" altLang="zh-CN" sz="9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PRESENTATION SLIDE</a:t>
            </a:r>
            <a:endParaRPr lang="zh-CN" altLang="en-US" sz="9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20090" y="2683510"/>
            <a:ext cx="7405370" cy="16617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5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+mn-ea"/>
              </a:rPr>
              <a:t>Covariant density functional theory</a:t>
            </a:r>
            <a:endParaRPr lang="en-US" altLang="zh-CN" sz="5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0001" y="1435577"/>
            <a:ext cx="741680" cy="7385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02</a:t>
            </a:r>
            <a:endParaRPr lang="zh-CN" altLang="en-US" sz="4800" dirty="0">
              <a:solidFill>
                <a:schemeClr val="tx1">
                  <a:lumMod val="75000"/>
                  <a:lumOff val="2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720001" y="2365289"/>
            <a:ext cx="293637" cy="0"/>
          </a:xfrm>
          <a:prstGeom prst="line">
            <a:avLst/>
          </a:prstGeom>
          <a:ln w="57150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720000" y="3514767"/>
            <a:ext cx="3759853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20000" y="3570580"/>
            <a:ext cx="127000" cy="4152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50000"/>
              </a:lnSpc>
            </a:pP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26760" y="3775710"/>
            <a:ext cx="171450" cy="2349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24840" y="462915"/>
            <a:ext cx="72809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+mn-ea"/>
              </a:rPr>
              <a:t>Covariant density functional theory</a:t>
            </a:r>
            <a:endParaRPr lang="en-US" sz="2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+mn-ea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2" cstate="print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24840" y="977900"/>
            <a:ext cx="9582785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the adopted version of the 17 covariant energy density functionals: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2455" y="1650365"/>
            <a:ext cx="2195195" cy="32385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638175" y="1974215"/>
            <a:ext cx="9582785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    :non-interacting component, i.e. the kinematic energy of all the constituents.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4"/>
          <a:srcRect l="29043" t="-7059" r="54296"/>
          <a:stretch>
            <a:fillRect/>
          </a:stretch>
        </p:blipFill>
        <p:spPr>
          <a:xfrm>
            <a:off x="735330" y="2134235"/>
            <a:ext cx="308610" cy="29273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0750" y="2623820"/>
            <a:ext cx="5581650" cy="635000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735330" y="3191510"/>
            <a:ext cx="9797415" cy="1337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just" fontAlgn="auto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   :the Yukawa couplings between nucleons and mesons.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indent="0" algn="just" fontAlgn="auto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:the isodoublet nucleon field;    :a scalar field (   );       :the isocevtor-vector field (    );      :the vector field (    ).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4"/>
          <a:srcRect l="55597" t="-5098" r="27104" b="8824"/>
          <a:stretch>
            <a:fillRect/>
          </a:stretch>
        </p:blipFill>
        <p:spPr>
          <a:xfrm>
            <a:off x="735330" y="3373120"/>
            <a:ext cx="346710" cy="28511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9200" y="4782820"/>
            <a:ext cx="6616700" cy="66675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5"/>
          <a:srcRect l="93242" t="21200" r="2264" b="31800"/>
          <a:stretch>
            <a:fillRect/>
          </a:stretch>
        </p:blipFill>
        <p:spPr>
          <a:xfrm>
            <a:off x="735330" y="3712210"/>
            <a:ext cx="250825" cy="29845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5"/>
          <a:srcRect l="22708" t="20300" r="74380" b="30400"/>
          <a:stretch>
            <a:fillRect/>
          </a:stretch>
        </p:blipFill>
        <p:spPr>
          <a:xfrm>
            <a:off x="4137025" y="3731895"/>
            <a:ext cx="162560" cy="313055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5"/>
          <a:srcRect l="54278" t="15000" r="40489" b="29500"/>
          <a:stretch>
            <a:fillRect/>
          </a:stretch>
        </p:blipFill>
        <p:spPr>
          <a:xfrm>
            <a:off x="6177280" y="3712210"/>
            <a:ext cx="292100" cy="352425"/>
          </a:xfrm>
          <a:prstGeom prst="rect">
            <a:avLst/>
          </a:prstGeom>
        </p:spPr>
      </p:pic>
      <p:pic>
        <p:nvPicPr>
          <p:cNvPr id="35" name="图片 34"/>
          <p:cNvPicPr>
            <a:picLocks noChangeAspect="1"/>
          </p:cNvPicPr>
          <p:nvPr/>
        </p:nvPicPr>
        <p:blipFill>
          <a:blip r:embed="rId5"/>
          <a:srcRect l="36553" t="17100" r="58965" b="28500"/>
          <a:stretch>
            <a:fillRect/>
          </a:stretch>
        </p:blipFill>
        <p:spPr>
          <a:xfrm>
            <a:off x="9736455" y="3712210"/>
            <a:ext cx="250190" cy="345440"/>
          </a:xfrm>
          <a:prstGeom prst="rect">
            <a:avLst/>
          </a:prstGeom>
        </p:spPr>
      </p:pic>
      <p:pic>
        <p:nvPicPr>
          <p:cNvPr id="36" name="图片 35"/>
          <p:cNvPicPr>
            <a:picLocks noChangeAspect="1"/>
          </p:cNvPicPr>
          <p:nvPr/>
        </p:nvPicPr>
        <p:blipFill>
          <a:blip r:embed="rId7"/>
          <a:srcRect l="16538" t="4858" r="25962"/>
          <a:stretch>
            <a:fillRect/>
          </a:stretch>
        </p:blipFill>
        <p:spPr>
          <a:xfrm>
            <a:off x="9361805" y="3746500"/>
            <a:ext cx="189865" cy="298450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>
          <a:blip r:embed="rId8"/>
          <a:srcRect l="12931" t="8409" r="26379" b="-7955"/>
          <a:stretch>
            <a:fillRect/>
          </a:stretch>
        </p:blipFill>
        <p:spPr>
          <a:xfrm>
            <a:off x="2123440" y="4197985"/>
            <a:ext cx="223520" cy="278130"/>
          </a:xfrm>
          <a:prstGeom prst="rect">
            <a:avLst/>
          </a:prstGeom>
        </p:spPr>
      </p:pic>
      <p:pic>
        <p:nvPicPr>
          <p:cNvPr id="38" name="图片 37"/>
          <p:cNvPicPr>
            <a:picLocks noChangeAspect="1"/>
          </p:cNvPicPr>
          <p:nvPr/>
        </p:nvPicPr>
        <p:blipFill>
          <a:blip r:embed="rId6"/>
          <a:srcRect l="662" t="30000" r="93301" b="28476"/>
          <a:stretch>
            <a:fillRect/>
          </a:stretch>
        </p:blipFill>
        <p:spPr>
          <a:xfrm>
            <a:off x="782955" y="5546725"/>
            <a:ext cx="359410" cy="249555"/>
          </a:xfrm>
          <a:prstGeom prst="rect">
            <a:avLst/>
          </a:prstGeom>
        </p:spPr>
      </p:pic>
      <p:sp>
        <p:nvSpPr>
          <p:cNvPr id="39" name="文本框 38"/>
          <p:cNvSpPr txBox="1"/>
          <p:nvPr/>
        </p:nvSpPr>
        <p:spPr>
          <a:xfrm>
            <a:off x="782955" y="5365750"/>
            <a:ext cx="958278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   :meson self-interactions that simulate density-dependent effects.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                                       and                       .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pic>
        <p:nvPicPr>
          <p:cNvPr id="40" name="图片 3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2955" y="5891530"/>
            <a:ext cx="1990725" cy="372110"/>
          </a:xfrm>
          <a:prstGeom prst="rect">
            <a:avLst/>
          </a:prstGeom>
        </p:spPr>
      </p:pic>
      <p:pic>
        <p:nvPicPr>
          <p:cNvPr id="41" name="图片 4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318510" y="5891530"/>
            <a:ext cx="1125220" cy="36893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647065" y="2633345"/>
            <a:ext cx="10539730" cy="165163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647065" y="1103630"/>
            <a:ext cx="10517505" cy="138938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24840" y="462915"/>
            <a:ext cx="55467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en-US" sz="2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+mn-ea"/>
              </a:rPr>
              <a:t>FSUGold2 and FSUGold2R</a:t>
            </a:r>
            <a:endParaRPr lang="en-US" sz="2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+mn-ea"/>
            </a:endParaRPr>
          </a:p>
        </p:txBody>
      </p:sp>
      <p:pic>
        <p:nvPicPr>
          <p:cNvPr id="5" name="图形 4"/>
          <p:cNvPicPr>
            <a:picLocks noChangeAspect="1"/>
          </p:cNvPicPr>
          <p:nvPr/>
        </p:nvPicPr>
        <p:blipFill>
          <a:blip r:embed="rId1" cstate="print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33" name="图片 32" descr="图片包含 游戏机, 门&#10;&#10;描述已自动生成"/>
          <p:cNvPicPr/>
          <p:nvPr/>
        </p:nvPicPr>
        <p:blipFill>
          <a:blip r:embed="rId3" cstate="print">
            <a:alphaModFix amt="35000"/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256175" y="6124420"/>
            <a:ext cx="1679650" cy="73358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699135" y="1073785"/>
            <a:ext cx="135128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FSUGold2: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2287270" y="1073785"/>
            <a:ext cx="710184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ground-state properties of magic and semi-magic nuclei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centroid energiesof giant monopole resonances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the maximum mass of neutron stars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99135" y="2562225"/>
            <a:ext cx="162941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just">
              <a:lnSpc>
                <a:spcPct val="15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FSUGold2R: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414270" y="2562225"/>
            <a:ext cx="717042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tidal deformabilities extracted by the LIGO-Virgo collaboration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stellar radii inferred by the NICER mission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the equation of state of pure neutron matter as predicted by chiral effective field theory ( EFT)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670415" y="3255010"/>
            <a:ext cx="16535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+FSUGold2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7270" y="4384675"/>
            <a:ext cx="6477000" cy="1085850"/>
          </a:xfrm>
          <a:prstGeom prst="rect">
            <a:avLst/>
          </a:prstGeom>
        </p:spPr>
      </p:pic>
      <p:sp>
        <p:nvSpPr>
          <p:cNvPr id="28" name="椭圆 27"/>
          <p:cNvSpPr/>
          <p:nvPr/>
        </p:nvSpPr>
        <p:spPr>
          <a:xfrm>
            <a:off x="7613015" y="4284980"/>
            <a:ext cx="1111885" cy="133223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647065" y="4425315"/>
            <a:ext cx="14839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differences: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183005" y="5539740"/>
            <a:ext cx="98259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Fig2: bulk properties of the finite nuclear matter predicted by FSUGold2 and FSUGold2R respectively.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470390" y="0"/>
            <a:ext cx="2721610" cy="6858000"/>
          </a:xfrm>
          <a:prstGeom prst="rect">
            <a:avLst/>
          </a:prstGeom>
          <a:solidFill>
            <a:srgbClr val="0056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形 6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0221090" y="544421"/>
            <a:ext cx="1250910" cy="360000"/>
          </a:xfrm>
          <a:prstGeom prst="rect">
            <a:avLst/>
          </a:prstGeom>
        </p:spPr>
      </p:pic>
      <p:pic>
        <p:nvPicPr>
          <p:cNvPr id="8" name="图片 7" descr="图片包含 游戏机, 门&#10;&#10;描述已自动生成"/>
          <p:cNvPicPr/>
          <p:nvPr/>
        </p:nvPicPr>
        <p:blipFill>
          <a:blip r:embed="rId2" cstate="print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20000" y="5611755"/>
            <a:ext cx="2853479" cy="124624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20000" y="540000"/>
            <a:ext cx="1373774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9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SYSU 2023</a:t>
            </a:r>
            <a:endParaRPr lang="en-US" altLang="zh-CN" sz="9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  <a:p>
            <a:r>
              <a:rPr lang="en-US" altLang="zh-CN" sz="9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PRESENTATION SLIDE</a:t>
            </a:r>
            <a:endParaRPr lang="zh-CN" altLang="en-US" sz="9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20090" y="2534920"/>
            <a:ext cx="7737475" cy="676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4400" dirty="0">
                <a:solidFill>
                  <a:srgbClr val="00561F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sym typeface="+mn-ea"/>
              </a:rPr>
              <a:t>Results</a:t>
            </a:r>
            <a:endParaRPr lang="en-US" altLang="zh-CN" sz="4400" dirty="0">
              <a:solidFill>
                <a:srgbClr val="00561F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sym typeface="+mn-ea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20001" y="1435577"/>
            <a:ext cx="741680" cy="73850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4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03</a:t>
            </a:r>
            <a:endParaRPr lang="zh-CN" altLang="en-US" sz="4800" dirty="0">
              <a:solidFill>
                <a:schemeClr val="tx1">
                  <a:lumMod val="75000"/>
                  <a:lumOff val="2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720001" y="2365289"/>
            <a:ext cx="293637" cy="0"/>
          </a:xfrm>
          <a:prstGeom prst="line">
            <a:avLst/>
          </a:prstGeom>
          <a:ln w="57150">
            <a:solidFill>
              <a:srgbClr val="FF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720090" y="3646170"/>
            <a:ext cx="6355715" cy="73850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the statistical uncertainties, the systematiac uncertainties and the predicted weak radius of </a:t>
            </a:r>
            <a:r>
              <a:rPr lang="en-US" altLang="zh-CN" sz="1600" baseline="300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40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ea"/>
              </a:rPr>
              <a:t>Ar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ea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720000" y="3429042"/>
            <a:ext cx="3759853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720000" y="3570580"/>
            <a:ext cx="127000" cy="4152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50000"/>
              </a:lnSpc>
            </a:pP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158.0166141732284,&quot;left&quot;:67.6,&quot;top&quot;:297.83338582677163,&quot;width&quot;:777.5656692913386}"/>
</p:tagLst>
</file>

<file path=ppt/tags/tag2.xml><?xml version="1.0" encoding="utf-8"?>
<p:tagLst xmlns:p="http://schemas.openxmlformats.org/presentationml/2006/main">
  <p:tag name="KSO_WM_DIAGRAM_VIRTUALLY_FRAME" val="{&quot;height&quot;:158.0166141732284,&quot;left&quot;:67.6,&quot;top&quot;:297.83338582677163,&quot;width&quot;:777.5656692913386}"/>
</p:tagLst>
</file>

<file path=ppt/tags/tag3.xml><?xml version="1.0" encoding="utf-8"?>
<p:tagLst xmlns:p="http://schemas.openxmlformats.org/presentationml/2006/main">
  <p:tag name="KSO_WM_DIAGRAM_VIRTUALLY_FRAME" val="{&quot;height&quot;:158.0166141732284,&quot;left&quot;:67.6,&quot;top&quot;:297.83338582677163,&quot;width&quot;:777.5656692913386}"/>
</p:tagLst>
</file>

<file path=ppt/tags/tag4.xml><?xml version="1.0" encoding="utf-8"?>
<p:tagLst xmlns:p="http://schemas.openxmlformats.org/presentationml/2006/main">
  <p:tag name="KSO_WM_DIAGRAM_VIRTUALLY_FRAME" val="{&quot;height&quot;:158.0166141732284,&quot;left&quot;:67.6,&quot;top&quot;:297.83338582677163,&quot;width&quot;:777.5656692913386}"/>
</p:tagLst>
</file>

<file path=ppt/tags/tag5.xml><?xml version="1.0" encoding="utf-8"?>
<p:tagLst xmlns:p="http://schemas.openxmlformats.org/presentationml/2006/main">
  <p:tag name="KSO_WM_DIAGRAM_VIRTUALLY_FRAME" val="{&quot;height&quot;:158.0166141732284,&quot;left&quot;:67.6,&quot;top&quot;:297.83338582677163,&quot;width&quot;:777.5656692913386}"/>
</p:tagLst>
</file>

<file path=ppt/tags/tag6.xml><?xml version="1.0" encoding="utf-8"?>
<p:tagLst xmlns:p="http://schemas.openxmlformats.org/presentationml/2006/main">
  <p:tag name="KSO_WM_DIAGRAM_VIRTUALLY_FRAME" val="{&quot;height&quot;:158.0166141732284,&quot;left&quot;:67.6,&quot;top&quot;:297.83338582677163,&quot;width&quot;:777.5656692913386}"/>
</p:tagLst>
</file>

<file path=ppt/tags/tag7.xml><?xml version="1.0" encoding="utf-8"?>
<p:tagLst xmlns:p="http://schemas.openxmlformats.org/presentationml/2006/main">
  <p:tag name="KSO_WM_DIAGRAM_VIRTUALLY_FRAME" val="{&quot;height&quot;:158.0166141732284,&quot;left&quot;:67.6,&quot;top&quot;:297.83338582677163,&quot;width&quot;:777.5656692913386}"/>
</p:tagLst>
</file>

<file path=ppt/tags/tag8.xml><?xml version="1.0" encoding="utf-8"?>
<p:tagLst xmlns:p="http://schemas.openxmlformats.org/presentationml/2006/main">
  <p:tag name="KSO_WM_DIAGRAM_VIRTUALLY_FRAME" val="{&quot;height&quot;:158.0166141732284,&quot;left&quot;:67.6,&quot;top&quot;:297.83338582677163,&quot;width&quot;:777.5656692913386}"/>
</p:tagLst>
</file>

<file path=ppt/tags/tag9.xml><?xml version="1.0" encoding="utf-8"?>
<p:tagLst xmlns:p="http://schemas.openxmlformats.org/presentationml/2006/main">
  <p:tag name="KSO_WPP_MARK_KEY" val="370d5a57-6102-4d22-b21e-fd6712c134be"/>
  <p:tag name="COMMONDATA" val="eyJoZGlkIjoiOTBmMzAzMTFiNmJkYTM3NjdjMGJiNTY2MmIyOWM4NjI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5198</Words>
  <Application>WPS 演示</Application>
  <PresentationFormat>宽屏</PresentationFormat>
  <Paragraphs>193</Paragraphs>
  <Slides>17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9" baseType="lpstr">
      <vt:lpstr>Arial</vt:lpstr>
      <vt:lpstr>宋体</vt:lpstr>
      <vt:lpstr>Wingdings</vt:lpstr>
      <vt:lpstr>思源宋体 CN Heavy</vt:lpstr>
      <vt:lpstr>思源黑体 CN Regular</vt:lpstr>
      <vt:lpstr>Wingdings</vt:lpstr>
      <vt:lpstr>等线</vt:lpstr>
      <vt:lpstr>微软雅黑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柏辰</dc:creator>
  <cp:lastModifiedBy>冯仟潞</cp:lastModifiedBy>
  <cp:revision>127</cp:revision>
  <dcterms:created xsi:type="dcterms:W3CDTF">2023-01-17T08:25:00Z</dcterms:created>
  <dcterms:modified xsi:type="dcterms:W3CDTF">2025-09-17T02:01:39Z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E2BB341D1A494B85A4F9EF4D8F3773FC_13</vt:lpwstr>
  </property>
  <property fmtid="{D5CDD505-2E9C-101B-9397-08002B2CF9AE}" pid="3" name="KSOProductBuildVer">
    <vt:lpwstr>2052-12.1.0.18912</vt:lpwstr>
  </property>
</Properties>
</file>

<file path=docProps/thumbnail.jpeg>
</file>